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356" r:id="rId3"/>
    <p:sldId id="363" r:id="rId4"/>
    <p:sldId id="364" r:id="rId5"/>
    <p:sldId id="357" r:id="rId6"/>
    <p:sldId id="341" r:id="rId7"/>
    <p:sldId id="310" r:id="rId8"/>
    <p:sldId id="365" r:id="rId9"/>
    <p:sldId id="366" r:id="rId10"/>
    <p:sldId id="367" r:id="rId11"/>
    <p:sldId id="368" r:id="rId12"/>
    <p:sldId id="369" r:id="rId13"/>
    <p:sldId id="374" r:id="rId14"/>
    <p:sldId id="371" r:id="rId15"/>
    <p:sldId id="375" r:id="rId16"/>
    <p:sldId id="376" r:id="rId17"/>
    <p:sldId id="386" r:id="rId18"/>
    <p:sldId id="378" r:id="rId19"/>
    <p:sldId id="384" r:id="rId20"/>
    <p:sldId id="377" r:id="rId21"/>
    <p:sldId id="282" r:id="rId22"/>
    <p:sldId id="385" r:id="rId23"/>
    <p:sldId id="379" r:id="rId24"/>
    <p:sldId id="322" r:id="rId25"/>
    <p:sldId id="387" r:id="rId26"/>
    <p:sldId id="380" r:id="rId27"/>
    <p:sldId id="294" r:id="rId28"/>
    <p:sldId id="388" r:id="rId29"/>
    <p:sldId id="381" r:id="rId30"/>
    <p:sldId id="295" r:id="rId31"/>
    <p:sldId id="297" r:id="rId32"/>
    <p:sldId id="302" r:id="rId33"/>
    <p:sldId id="396" r:id="rId34"/>
    <p:sldId id="399" r:id="rId35"/>
    <p:sldId id="382" r:id="rId36"/>
    <p:sldId id="395" r:id="rId37"/>
    <p:sldId id="263" r:id="rId38"/>
    <p:sldId id="398" r:id="rId39"/>
    <p:sldId id="389" r:id="rId40"/>
    <p:sldId id="383" r:id="rId41"/>
    <p:sldId id="393" r:id="rId42"/>
    <p:sldId id="391" r:id="rId43"/>
    <p:sldId id="392" r:id="rId44"/>
    <p:sldId id="37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07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4"/>
    <p:restoredTop sz="88191"/>
  </p:normalViewPr>
  <p:slideViewPr>
    <p:cSldViewPr snapToGrid="0">
      <p:cViewPr varScale="1">
        <p:scale>
          <a:sx n="57" d="100"/>
          <a:sy n="57"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B3ACEC-8B0E-584C-A50E-1B3E64147A83}" type="datetimeFigureOut">
              <a:rPr lang="en-US" smtClean="0"/>
              <a:t>10/14/24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3CC8A-F474-4242-B7EF-1EA781B3D81D}" type="slidenum">
              <a:rPr lang="en-US" smtClean="0"/>
              <a:t>‹#›</a:t>
            </a:fld>
            <a:endParaRPr lang="en-US"/>
          </a:p>
        </p:txBody>
      </p:sp>
    </p:spTree>
    <p:extLst>
      <p:ext uri="{BB962C8B-B14F-4D97-AF65-F5344CB8AC3E}">
        <p14:creationId xmlns:p14="http://schemas.microsoft.com/office/powerpoint/2010/main" val="849489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apache/lucene/commit/2a227ae220d764905a3bb22def480680ae4b6349#diff-3f71f03e588711cec740f4b2bb78c9ec7700d41097d0e92b4e20c91b751fd1fb"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ido.co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Hi everyone! We’re on the last day of the conference and right before lunch. It’s a tough slot, so we’re going to have to make this interactive if we are to stay focused. Let me understand you a little better first.</a:t>
            </a:r>
            <a:br>
              <a:rPr lang="en-IE" dirty="0"/>
            </a:br>
            <a:br>
              <a:rPr lang="en-IE" dirty="0"/>
            </a:br>
            <a:r>
              <a:rPr lang="en-IE" dirty="0"/>
              <a:t>Who was at the conference in Halifax last year?</a:t>
            </a:r>
            <a:br>
              <a:rPr lang="en-IE" dirty="0"/>
            </a:br>
            <a:br>
              <a:rPr lang="en-IE" dirty="0"/>
            </a:br>
            <a:r>
              <a:rPr lang="en-IE" dirty="0"/>
              <a:t>Who remembers this talk about aggregations in Lucene?</a:t>
            </a:r>
            <a:br>
              <a:rPr lang="en-IE" dirty="0"/>
            </a:br>
            <a:br>
              <a:rPr lang="en-IE" dirty="0"/>
            </a:br>
            <a:r>
              <a:rPr lang="en-IE" dirty="0"/>
              <a:t>I was hoping to get away with reusing slides from last year.</a:t>
            </a:r>
          </a:p>
          <a:p>
            <a:r>
              <a:rPr lang="en-IE" dirty="0"/>
              <a:t>Last year, a colleague of mine, Shradha, and I had been spending a lot of time with Lucene’s faceting in the context of an Amazon product search project. We found there were several features we wished it had and we prepared a presentation titled “Completing the puzzle: Lucene’s missing aggregation engine”. We spoke about what we would like to see from an aggregation engine in Lucene, what we had been working on and what progress we had made, and compared to other search engines.</a:t>
            </a:r>
            <a:br>
              <a:rPr lang="en-IE" dirty="0"/>
            </a:b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1</a:t>
            </a:fld>
            <a:endParaRPr lang="en-US"/>
          </a:p>
        </p:txBody>
      </p:sp>
    </p:spTree>
    <p:extLst>
      <p:ext uri="{BB962C8B-B14F-4D97-AF65-F5344CB8AC3E}">
        <p14:creationId xmlns:p14="http://schemas.microsoft.com/office/powerpoint/2010/main" val="3494929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second gap we discussed last year had to do with defining aggregations. A year ago you could do count, sum, and max, but it wasn’t very flexible if you were to extend and create a new aggregation. You would have to write your own facets implementation.</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10</a:t>
            </a:fld>
            <a:endParaRPr lang="en-US"/>
          </a:p>
        </p:txBody>
      </p:sp>
    </p:spTree>
    <p:extLst>
      <p:ext uri="{BB962C8B-B14F-4D97-AF65-F5344CB8AC3E}">
        <p14:creationId xmlns:p14="http://schemas.microsoft.com/office/powerpoint/2010/main" val="797219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 enable aggregation definitions, what we really need is to be able to define an accumulator with two operations: accumulate() and reduce(). Why do we need two? So we can implement aggregations that are not self-decomposable.</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11</a:t>
            </a:fld>
            <a:endParaRPr lang="en-US"/>
          </a:p>
        </p:txBody>
      </p:sp>
    </p:spTree>
    <p:extLst>
      <p:ext uri="{BB962C8B-B14F-4D97-AF65-F5344CB8AC3E}">
        <p14:creationId xmlns:p14="http://schemas.microsoft.com/office/powerpoint/2010/main" val="390134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Tangent: what are those?</a:t>
            </a:r>
            <a:br>
              <a:rPr lang="en-IE" dirty="0"/>
            </a:br>
            <a:r>
              <a:rPr lang="en-IE" dirty="0"/>
              <a:t>There are three classes of aggregations. In self-decomposable aggregations, results obtained over subsets of the whole dataset can be combined using the same operation to get a correct result across the entire set. For example sum. I can keep summing into an accumulator and that is how I compute the sum across the entire dataset. The second class are decomposable aggregations. Their results can be combined, but not necessarily using the same operation. For example, if we want an average, we can’t keep averaging between the accumulator and an incoming datapoint, but if we maintain a sum and a count, we can keep summing and incrementing, and do the average at the very end. Lastly we have non-decomposable aggregations. These require the entire dataset at once to be able to compute the aggregation. One example is median. You need to store all datapoints while performing the aggregations.</a:t>
            </a:r>
            <a:br>
              <a:rPr lang="en-IE" dirty="0"/>
            </a:br>
            <a:r>
              <a:rPr lang="en-IE" dirty="0"/>
              <a:t>One way to think about it is that a self-decomposable aggregation does all its computation in the accumulate call, a decomposable aggregation does work in accumulate and in reduce, and a non-decomposable aggregation does all its computation in the reduce call.</a:t>
            </a:r>
            <a:br>
              <a:rPr lang="en-IE" dirty="0"/>
            </a:b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12</a:t>
            </a:fld>
            <a:endParaRPr lang="en-US"/>
          </a:p>
        </p:txBody>
      </p:sp>
    </p:spTree>
    <p:extLst>
      <p:ext uri="{BB962C8B-B14F-4D97-AF65-F5344CB8AC3E}">
        <p14:creationId xmlns:p14="http://schemas.microsoft.com/office/powerpoint/2010/main" val="1978216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 come back to the main topic, defining aggregations was possible, but limited. In 9.12, we have these Recorders, which basically provide an accumulate() and a reduce(). The accumulate() operation is actually called record(); we can debate the right name.</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13</a:t>
            </a:fld>
            <a:endParaRPr lang="en-US"/>
          </a:p>
        </p:txBody>
      </p:sp>
    </p:spTree>
    <p:extLst>
      <p:ext uri="{BB962C8B-B14F-4D97-AF65-F5344CB8AC3E}">
        <p14:creationId xmlns:p14="http://schemas.microsoft.com/office/powerpoint/2010/main" val="398866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You can use a custom Recorder to define any aggregation you want. You might already be noticing a theme - the new aggregation engine doesn’t exactly provide the missing pieces we’re talking about, but it’s flexible enough to allow you to roll your own solution.</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14</a:t>
            </a:fld>
            <a:endParaRPr lang="en-US"/>
          </a:p>
        </p:txBody>
      </p:sp>
    </p:spTree>
    <p:extLst>
      <p:ext uri="{BB962C8B-B14F-4D97-AF65-F5344CB8AC3E}">
        <p14:creationId xmlns:p14="http://schemas.microsoft.com/office/powerpoint/2010/main" val="3608257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third gap was that we couldn’t compute multiple aggregations in one iteration of the match-set. Note that the previous gap, aggregation definitions presupposes multiple aggregations. An accumulator for computing averages would really be computing a sum and a count.</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15</a:t>
            </a:fld>
            <a:endParaRPr lang="en-US"/>
          </a:p>
        </p:txBody>
      </p:sp>
    </p:spTree>
    <p:extLst>
      <p:ext uri="{BB962C8B-B14F-4D97-AF65-F5344CB8AC3E}">
        <p14:creationId xmlns:p14="http://schemas.microsoft.com/office/powerpoint/2010/main" val="1372028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actually had a PR with associated benchmark results last year and I never merged it because I wanted to resolve another issue first. The way faceting had evolved in Lucene led to a lot of code duplication, so I refactored all the taxonomy facets code to make it more generic, but still have to go back and rebase the multiple aggregations PR. We do have 2 aggregations in one iteration in the </a:t>
            </a:r>
            <a:r>
              <a:rPr lang="en-IE" dirty="0" err="1"/>
              <a:t>taxonmy</a:t>
            </a:r>
            <a:r>
              <a:rPr lang="en-IE" dirty="0"/>
              <a:t> facets after that refactoring because counts will always be computed and you can additionally compute a sum or max. Side-note: I’m really unhappy with the way </a:t>
            </a:r>
            <a:r>
              <a:rPr lang="en-IE" dirty="0" err="1"/>
              <a:t>LabelAndValue</a:t>
            </a:r>
            <a:r>
              <a:rPr lang="en-IE" dirty="0"/>
              <a:t> works now and I’d be thrilled to hear ideas on how we can make it better.</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16</a:t>
            </a:fld>
            <a:endParaRPr lang="en-US"/>
          </a:p>
        </p:txBody>
      </p:sp>
    </p:spTree>
    <p:extLst>
      <p:ext uri="{BB962C8B-B14F-4D97-AF65-F5344CB8AC3E}">
        <p14:creationId xmlns:p14="http://schemas.microsoft.com/office/powerpoint/2010/main" val="291983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new aggregation engine, the question of multiple aggregations is a little different because we collect data for the aggregations at match-time. We no longer do iterations of the match-set after collecting it to compute the aggregations. I would say that multiple aggregations are supported, but recognise that it means something slightly different than we had in mind last year.</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17</a:t>
            </a:fld>
            <a:endParaRPr lang="en-US"/>
          </a:p>
        </p:txBody>
      </p:sp>
    </p:spTree>
    <p:extLst>
      <p:ext uri="{BB962C8B-B14F-4D97-AF65-F5344CB8AC3E}">
        <p14:creationId xmlns:p14="http://schemas.microsoft.com/office/powerpoint/2010/main" val="535335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is also a good time to note the performance improvements from this new aggregation engine, which are significant. Unfortunately, we don’t yet have performance tests in </a:t>
            </a:r>
            <a:r>
              <a:rPr lang="en-IE" dirty="0" err="1"/>
              <a:t>luceneutil</a:t>
            </a:r>
            <a:r>
              <a:rPr lang="en-IE" dirty="0"/>
              <a:t>, which is the open source Lucene benchmarks repo, but I can tell you that on Amazon workloads, we saw the new aggregation engine improve query throughput 15% and reduce p99 query latency 44%. Here I want to commend again </a:t>
            </a:r>
            <a:r>
              <a:rPr lang="en-IE" dirty="0" err="1"/>
              <a:t>Egor</a:t>
            </a:r>
            <a:r>
              <a:rPr lang="en-IE" dirty="0"/>
              <a:t> and Shradha, because that’s a really impressive achievement. The throughput improvement in our case came from being able to reuse </a:t>
            </a:r>
            <a:r>
              <a:rPr lang="en-IE" dirty="0" err="1"/>
              <a:t>DocValues</a:t>
            </a:r>
            <a:r>
              <a:rPr lang="en-IE" dirty="0"/>
              <a:t> that would have been recomputed in the faceting phase before across every Facets instance, and the latency improvement comes from the parallelism we have in the matching phase, which we didn’t have in faceting.</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18</a:t>
            </a:fld>
            <a:endParaRPr lang="en-US"/>
          </a:p>
        </p:txBody>
      </p:sp>
    </p:spTree>
    <p:extLst>
      <p:ext uri="{BB962C8B-B14F-4D97-AF65-F5344CB8AC3E}">
        <p14:creationId xmlns:p14="http://schemas.microsoft.com/office/powerpoint/2010/main" val="702946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Verdict: We have multiple aggregations in 9.12. It’s not in the way I expected it, but it’s there nonetheless.</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19</a:t>
            </a:fld>
            <a:endParaRPr lang="en-US"/>
          </a:p>
        </p:txBody>
      </p:sp>
    </p:spTree>
    <p:extLst>
      <p:ext uri="{BB962C8B-B14F-4D97-AF65-F5344CB8AC3E}">
        <p14:creationId xmlns:p14="http://schemas.microsoft.com/office/powerpoint/2010/main" val="3872196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Today’s talk is a follow-up to that talk from last year. I thought we could check what’s happened with aggregations in Lucene in the span of a year. Those of you who have given talks, might remember that the deadline for submissions was 6 months ago. By then I had done some work in the aggregation space and thought I could talk about that. We were making progress, but there was still so much more to do. I submitted “Lucene is still missing an aggregation engine”.</a:t>
            </a:r>
            <a:br>
              <a:rPr lang="en-IE" dirty="0"/>
            </a:br>
            <a:br>
              <a:rPr lang="en-IE" dirty="0"/>
            </a:br>
            <a:r>
              <a:rPr lang="en-IE" dirty="0"/>
              <a:t>For the past 2 months though, I’ve been stressing over how unfortunate that title is. I no longer believe it’s true. Lucene has a new aggregation engine and it looks really promising. This new aggregation engine has gone out with Lucene 9.12 and currently lives in the sandbox module.</a:t>
            </a:r>
            <a:br>
              <a:rPr lang="en-IE" dirty="0"/>
            </a:b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2</a:t>
            </a:fld>
            <a:endParaRPr lang="en-US"/>
          </a:p>
        </p:txBody>
      </p:sp>
    </p:spTree>
    <p:extLst>
      <p:ext uri="{BB962C8B-B14F-4D97-AF65-F5344CB8AC3E}">
        <p14:creationId xmlns:p14="http://schemas.microsoft.com/office/powerpoint/2010/main" val="2785272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Aggregation expressions. This is an interesting one.</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20</a:t>
            </a:fld>
            <a:endParaRPr lang="en-US"/>
          </a:p>
        </p:txBody>
      </p:sp>
    </p:spTree>
    <p:extLst>
      <p:ext uri="{BB962C8B-B14F-4D97-AF65-F5344CB8AC3E}">
        <p14:creationId xmlns:p14="http://schemas.microsoft.com/office/powerpoint/2010/main" val="602923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 want to compute expressions where aggregations are terms in the expression. That is, the second example here, where aggregations are terms in an expression. We had code for this even a year ago, but we never made progress on it. In particular, we wanted a well-thought out language for defining these expressions.</a:t>
            </a:r>
            <a:br>
              <a:rPr lang="en-IE" dirty="0"/>
            </a:br>
            <a:r>
              <a:rPr lang="en-IE" dirty="0"/>
              <a:t>In the new aggregation engine, the gap to provide this functionality has narrowed. I’d really welcome a design discussion on this. The way I imagine it working is that we have an expression language and a parser that is able to produce the right recorders for each term in the expression and then a recorder to wrap them all and reduce them to get the final result.</a:t>
            </a:r>
            <a:br>
              <a:rPr lang="en-IE" dirty="0"/>
            </a:b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21</a:t>
            </a:fld>
            <a:endParaRPr lang="en-US"/>
          </a:p>
        </p:txBody>
      </p:sp>
    </p:spTree>
    <p:extLst>
      <p:ext uri="{BB962C8B-B14F-4D97-AF65-F5344CB8AC3E}">
        <p14:creationId xmlns:p14="http://schemas.microsoft.com/office/powerpoint/2010/main" val="4182150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Overall, I’ll say this is not supported, because it really needs more work to make it convenient to use.</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22</a:t>
            </a:fld>
            <a:endParaRPr lang="en-US"/>
          </a:p>
        </p:txBody>
      </p:sp>
    </p:spTree>
    <p:extLst>
      <p:ext uri="{BB962C8B-B14F-4D97-AF65-F5344CB8AC3E}">
        <p14:creationId xmlns:p14="http://schemas.microsoft.com/office/powerpoint/2010/main" val="1606154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Flexible aggregation targets.</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23</a:t>
            </a:fld>
            <a:endParaRPr lang="en-US"/>
          </a:p>
        </p:txBody>
      </p:sp>
    </p:spTree>
    <p:extLst>
      <p:ext uri="{BB962C8B-B14F-4D97-AF65-F5344CB8AC3E}">
        <p14:creationId xmlns:p14="http://schemas.microsoft.com/office/powerpoint/2010/main" val="3805736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Let’s look at this example. At the bottom we have the documents, which stand in for books. And we have facets for the authors of the books and their nationalities, structured hierarchically. If I want counts here, Lucene will compute counts across this entire hierarchy, but what if I only care about Dostoevsky and British? Can’t I only compute counts for them and be more efficient?</a:t>
            </a:r>
            <a:br>
              <a:rPr lang="en-IE" dirty="0"/>
            </a:br>
            <a:r>
              <a:rPr lang="en-IE" dirty="0"/>
              <a:t>Not really actually. The new aggregation engine implemented a Cutter for this purpose, but it got </a:t>
            </a:r>
            <a:r>
              <a:rPr lang="en-IE" dirty="0">
                <a:hlinkClick r:id="rId3"/>
              </a:rPr>
              <a:t>removed</a:t>
            </a:r>
            <a:r>
              <a:rPr lang="en-IE" dirty="0"/>
              <a:t> at some point because it wasn’t really showing any improvement. If you think it would be useful in your case, you can always roll your own.</a:t>
            </a:r>
            <a:br>
              <a:rPr lang="en-IE" dirty="0"/>
            </a:b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24</a:t>
            </a:fld>
            <a:endParaRPr lang="en-US"/>
          </a:p>
        </p:txBody>
      </p:sp>
    </p:spTree>
    <p:extLst>
      <p:ext uri="{BB962C8B-B14F-4D97-AF65-F5344CB8AC3E}">
        <p14:creationId xmlns:p14="http://schemas.microsoft.com/office/powerpoint/2010/main" val="2457663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I’m giving 9.12 a checkmark because you can technically do this if you want to, but it doesn’t really seem worth it.</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25</a:t>
            </a:fld>
            <a:endParaRPr lang="en-US"/>
          </a:p>
        </p:txBody>
      </p:sp>
    </p:spTree>
    <p:extLst>
      <p:ext uri="{BB962C8B-B14F-4D97-AF65-F5344CB8AC3E}">
        <p14:creationId xmlns:p14="http://schemas.microsoft.com/office/powerpoint/2010/main" val="4048172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Nested aggregations, a tricky one.</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26</a:t>
            </a:fld>
            <a:endParaRPr lang="en-US"/>
          </a:p>
        </p:txBody>
      </p:sp>
    </p:spTree>
    <p:extLst>
      <p:ext uri="{BB962C8B-B14F-4D97-AF65-F5344CB8AC3E}">
        <p14:creationId xmlns:p14="http://schemas.microsoft.com/office/powerpoint/2010/main" val="3649155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is the same example as before, I’ve just removed the bottom layer for simplicity. Let’s say I want to know the nationality of the author who’s written the most books, i.e. max per nationality of count per author. You couldn’t really do this without the new aggregation engine and I’m not sure you could do it with the new aggregation engine either. You definitely need two recorders, one for each aggregation we’re computing. And you definitely need a cutter to determine per-author aggregation groups. To then have the results of those aggregations participate in the computation at the level above, you’d probably need to augment the way these results roll up. It’s tricky and needs someone to think hard about the problem - maybe that could be you!</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27</a:t>
            </a:fld>
            <a:endParaRPr lang="en-US"/>
          </a:p>
        </p:txBody>
      </p:sp>
    </p:spTree>
    <p:extLst>
      <p:ext uri="{BB962C8B-B14F-4D97-AF65-F5344CB8AC3E}">
        <p14:creationId xmlns:p14="http://schemas.microsoft.com/office/powerpoint/2010/main" val="50886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now, I’ll say this can’t be done, because it still seems quite far away.</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28</a:t>
            </a:fld>
            <a:endParaRPr lang="en-US"/>
          </a:p>
        </p:txBody>
      </p:sp>
    </p:spTree>
    <p:extLst>
      <p:ext uri="{BB962C8B-B14F-4D97-AF65-F5344CB8AC3E}">
        <p14:creationId xmlns:p14="http://schemas.microsoft.com/office/powerpoint/2010/main" val="140100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last one has to do with storing data about aggregation groups.</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29</a:t>
            </a:fld>
            <a:endParaRPr lang="en-US"/>
          </a:p>
        </p:txBody>
      </p:sp>
    </p:spTree>
    <p:extLst>
      <p:ext uri="{BB962C8B-B14F-4D97-AF65-F5344CB8AC3E}">
        <p14:creationId xmlns:p14="http://schemas.microsoft.com/office/powerpoint/2010/main" val="1188375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Most of the work on it up until now has been done by </a:t>
            </a:r>
            <a:r>
              <a:rPr lang="en-IE" dirty="0" err="1"/>
              <a:t>Egor</a:t>
            </a:r>
            <a:r>
              <a:rPr lang="en-IE" dirty="0"/>
              <a:t> Potemkin and Shradha Shankar, who I’m very lucky to have as colleagues. Unfortunately, neither of them got visas on time to be with us, but they’ve enlisted me to talk about this new aggregation engine. A lot of this is driven by needs that Amazon’s product search has, but we thought the right approach was to develop this in the open, and I think that has already been for the best for Lucene, for Amazon, and for the developers themselves.</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3</a:t>
            </a:fld>
            <a:endParaRPr lang="en-US"/>
          </a:p>
        </p:txBody>
      </p:sp>
    </p:spTree>
    <p:extLst>
      <p:ext uri="{BB962C8B-B14F-4D97-AF65-F5344CB8AC3E}">
        <p14:creationId xmlns:p14="http://schemas.microsoft.com/office/powerpoint/2010/main" val="1023393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Building off the previous example, if an author has a popularity score, where do we store that? Storing it on every document that mentions the author is inefficient and it allows for inconsistencies. Ideally, we could store data about an aggregation group, like author, once, in a centralised fashion.</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30</a:t>
            </a:fld>
            <a:endParaRPr lang="en-US"/>
          </a:p>
        </p:txBody>
      </p:sp>
    </p:spTree>
    <p:extLst>
      <p:ext uri="{BB962C8B-B14F-4D97-AF65-F5344CB8AC3E}">
        <p14:creationId xmlns:p14="http://schemas.microsoft.com/office/powerpoint/2010/main" val="3444296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Facets can be </a:t>
            </a:r>
            <a:r>
              <a:rPr lang="en-IE" dirty="0" err="1"/>
              <a:t>modeled</a:t>
            </a:r>
            <a:r>
              <a:rPr lang="en-IE" dirty="0"/>
              <a:t> using a side-car taxonomy index. In it, each document corresponds to an instance of a facet. In this case, we have a doc for the Author dimension, one for Dostoevsky, and one for Tolkien.</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31</a:t>
            </a:fld>
            <a:endParaRPr lang="en-US"/>
          </a:p>
        </p:txBody>
      </p:sp>
    </p:spTree>
    <p:extLst>
      <p:ext uri="{BB962C8B-B14F-4D97-AF65-F5344CB8AC3E}">
        <p14:creationId xmlns:p14="http://schemas.microsoft.com/office/powerpoint/2010/main" val="3225202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We’ve augmented the taxonomy to index arbitrary data with each of these documents. So we can store a popularity score for each author.</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32</a:t>
            </a:fld>
            <a:endParaRPr lang="en-US"/>
          </a:p>
        </p:txBody>
      </p:sp>
    </p:spTree>
    <p:extLst>
      <p:ext uri="{BB962C8B-B14F-4D97-AF65-F5344CB8AC3E}">
        <p14:creationId xmlns:p14="http://schemas.microsoft.com/office/powerpoint/2010/main" val="3220310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think I merged this back in March, so we actually have it in 9.11 as well, but it also works with the new aggregation engine. There’s more work we can do to make this convenient to use thought.</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33</a:t>
            </a:fld>
            <a:endParaRPr lang="en-US"/>
          </a:p>
        </p:txBody>
      </p:sp>
    </p:spTree>
    <p:extLst>
      <p:ext uri="{BB962C8B-B14F-4D97-AF65-F5344CB8AC3E}">
        <p14:creationId xmlns:p14="http://schemas.microsoft.com/office/powerpoint/2010/main" val="1647472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Those of you who are impatient for lunch and are checking the time would have noticed we still have a few minutes. Enough to talk about a few concerns which hadn’t come up last year.</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34</a:t>
            </a:fld>
            <a:endParaRPr lang="en-US"/>
          </a:p>
        </p:txBody>
      </p:sp>
    </p:spTree>
    <p:extLst>
      <p:ext uri="{BB962C8B-B14F-4D97-AF65-F5344CB8AC3E}">
        <p14:creationId xmlns:p14="http://schemas.microsoft.com/office/powerpoint/2010/main" val="1337182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Remember how I said we’d come back to ranges?</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35</a:t>
            </a:fld>
            <a:endParaRPr lang="en-US"/>
          </a:p>
        </p:txBody>
      </p:sp>
    </p:spTree>
    <p:extLst>
      <p:ext uri="{BB962C8B-B14F-4D97-AF65-F5344CB8AC3E}">
        <p14:creationId xmlns:p14="http://schemas.microsoft.com/office/powerpoint/2010/main" val="2425186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64c3c14d6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764c3c14d6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Let’s say we want to allow users to filter books by price. We can’t simply list numbers, we have to show ranges. How do we come up with those ranges? One answer is to have some static ranges. These aren’t very good though. Almost everything is in the yellow range and almost nothing is in the blue one. You’ll say you can adjust them to make them better, but will that hold for all queries? Will it hold when the underlying data changes?</a:t>
            </a:r>
            <a:endParaRPr lang="ro" dirty="0"/>
          </a:p>
          <a:p>
            <a:pPr marL="0" lvl="0" indent="0" algn="l" rtl="0">
              <a:spcBef>
                <a:spcPts val="0"/>
              </a:spcBef>
              <a:spcAft>
                <a:spcPts val="0"/>
              </a:spcAft>
              <a:buNone/>
            </a:pPr>
            <a:endParaRPr lang="ro" dirty="0"/>
          </a:p>
          <a:p>
            <a:pPr marL="0" lvl="0" indent="0" algn="l" rtl="0">
              <a:spcBef>
                <a:spcPts val="0"/>
              </a:spcBef>
              <a:spcAft>
                <a:spcPts val="0"/>
              </a:spcAft>
              <a:buNone/>
            </a:pPr>
            <a:r>
              <a:rPr lang="ro" dirty="0"/>
              <a:t>Pinned distribution</a:t>
            </a:r>
            <a:br>
              <a:rPr lang="ro" dirty="0"/>
            </a:br>
            <a:r>
              <a:rPr lang="ro" dirty="0"/>
              <a:t>Lognormal: u=8; s=7</a:t>
            </a:r>
            <a:endParaRPr dirty="0"/>
          </a:p>
        </p:txBody>
      </p:sp>
    </p:spTree>
    <p:extLst>
      <p:ext uri="{BB962C8B-B14F-4D97-AF65-F5344CB8AC3E}">
        <p14:creationId xmlns:p14="http://schemas.microsoft.com/office/powerpoint/2010/main" val="1001122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64c3c14d6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764c3c14d6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The alternative is to have dynamic ranges. With dynamic range facets, we collect all the page counts for the match-set and build ranges over them. The user only specifies how many ranges they want, and then Lucene can return ranges that have roughly equal numbers of matches in them.</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Pinned distribution</a:t>
            </a:r>
            <a:br>
              <a:rPr lang="en-IE" dirty="0"/>
            </a:br>
            <a:r>
              <a:rPr lang="en-IE" dirty="0"/>
              <a:t>Lognormal: u=8; s=7</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have to give credit here to my colleagues, Greg and </a:t>
            </a:r>
            <a:r>
              <a:rPr lang="en-IE" dirty="0" err="1"/>
              <a:t>Yuting</a:t>
            </a:r>
            <a:r>
              <a:rPr lang="en-IE" dirty="0"/>
              <a:t>, for thinking this up and doing most of the work to develop this feature for Amazon product search. My contribution is mostly just in bringing it to open source.</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38</a:t>
            </a:fld>
            <a:endParaRPr lang="en-US"/>
          </a:p>
        </p:txBody>
      </p:sp>
    </p:spTree>
    <p:extLst>
      <p:ext uri="{BB962C8B-B14F-4D97-AF65-F5344CB8AC3E}">
        <p14:creationId xmlns:p14="http://schemas.microsoft.com/office/powerpoint/2010/main" val="688360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is actually not part of the new aggregation engine, it just happened to be released in 9.12 as well. </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39</a:t>
            </a:fld>
            <a:endParaRPr lang="en-US"/>
          </a:p>
        </p:txBody>
      </p:sp>
    </p:spTree>
    <p:extLst>
      <p:ext uri="{BB962C8B-B14F-4D97-AF65-F5344CB8AC3E}">
        <p14:creationId xmlns:p14="http://schemas.microsoft.com/office/powerpoint/2010/main" val="2634608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Now, how am I going to resolve the title of the presentation with the situation we find ourselves in? I’m in the awkward position of having to reconcile between what I said in the talk last year, what I submitted 6 months ago, and what is true now. So here is what we’ll do. We’ll go through gaps we’d identified in Lucene’s aggregations last year and we’ll compare those three points in time: what did this look like a year ago, what does it look like without the new aggregation engine, and what does it look like if you’re using the new aggregation engine.</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4</a:t>
            </a:fld>
            <a:endParaRPr lang="en-US"/>
          </a:p>
        </p:txBody>
      </p:sp>
    </p:spTree>
    <p:extLst>
      <p:ext uri="{BB962C8B-B14F-4D97-AF65-F5344CB8AC3E}">
        <p14:creationId xmlns:p14="http://schemas.microsoft.com/office/powerpoint/2010/main" val="1907329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is a pet peeve of mine.</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40</a:t>
            </a:fld>
            <a:endParaRPr lang="en-US"/>
          </a:p>
        </p:txBody>
      </p:sp>
    </p:spTree>
    <p:extLst>
      <p:ext uri="{BB962C8B-B14F-4D97-AF65-F5344CB8AC3E}">
        <p14:creationId xmlns:p14="http://schemas.microsoft.com/office/powerpoint/2010/main" val="3536280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Float summation is not associative, so float aggregations tend to produce significant errors. We’ve run into this a few times already, this is the most recent example. We haven’t really addressed this other than changing our tests to match the expectation for significant inaccuracies. A solution would be to implement a compensated summation algorithm for floats, such as Kahan summation. We would need to maintain a sum and an error as we’re performing the aggregation.</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41</a:t>
            </a:fld>
            <a:endParaRPr lang="en-US"/>
          </a:p>
        </p:txBody>
      </p:sp>
    </p:spTree>
    <p:extLst>
      <p:ext uri="{BB962C8B-B14F-4D97-AF65-F5344CB8AC3E}">
        <p14:creationId xmlns:p14="http://schemas.microsoft.com/office/powerpoint/2010/main" val="2186239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Last year this would have been hard because there was no explicit accumulator structure. Now, this is doable with a recorder that maintains a sum and error, but it’s not done yet.</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42</a:t>
            </a:fld>
            <a:endParaRPr lang="en-US"/>
          </a:p>
        </p:txBody>
      </p:sp>
    </p:spTree>
    <p:extLst>
      <p:ext uri="{BB962C8B-B14F-4D97-AF65-F5344CB8AC3E}">
        <p14:creationId xmlns:p14="http://schemas.microsoft.com/office/powerpoint/2010/main" val="2801488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Conclusion!</a:t>
            </a:r>
            <a:br>
              <a:rPr lang="en-IE" dirty="0"/>
            </a:br>
            <a:r>
              <a:rPr lang="en-IE" dirty="0"/>
              <a:t>If any of that peaked your curiosity, please have a look at this new aggregation engine. See if it can be useful to you, either because of the improved performance or because the increased flexibility will allow you to do new things.</a:t>
            </a:r>
            <a:br>
              <a:rPr lang="en-IE" dirty="0"/>
            </a:br>
            <a:r>
              <a:rPr lang="en-IE" dirty="0"/>
              <a:t>There is a lot of work to do in support of some of the missing pieces we’ve been discussing, around making default use-cases easy, around replicating functionality that already exists in Lucene faceting, and around building benchmarking support.</a:t>
            </a:r>
            <a:br>
              <a:rPr lang="en-IE" dirty="0"/>
            </a:br>
            <a:r>
              <a:rPr lang="en-IE" dirty="0"/>
              <a:t>So much has happened in Lucene’s aggregations in just one year!</a:t>
            </a:r>
            <a:br>
              <a:rPr lang="en-IE" dirty="0"/>
            </a:br>
            <a:endParaRPr lang="en-IE" dirty="0"/>
          </a:p>
          <a:p>
            <a:r>
              <a:rPr lang="en-IE" dirty="0"/>
              <a:t>One last fun thing I want to do is name the new aggregation engine. If I have to keep saying new aggregation engine, that will get a bit annoying. In the spirit of open source, let’s crowd-source a name. Scan this QR code or got to </a:t>
            </a:r>
            <a:r>
              <a:rPr lang="en-IE" dirty="0">
                <a:hlinkClick r:id="rId3"/>
              </a:rPr>
              <a:t>slido.com</a:t>
            </a:r>
            <a:r>
              <a:rPr lang="en-IE" dirty="0"/>
              <a:t> and enter the number here. Make a suggestion there and vote on others’ suggestions. While you do that, I’ll take questions.</a:t>
            </a:r>
            <a:br>
              <a:rPr lang="en-IE" dirty="0"/>
            </a:b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43</a:t>
            </a:fld>
            <a:endParaRPr lang="en-US"/>
          </a:p>
        </p:txBody>
      </p:sp>
    </p:spTree>
    <p:extLst>
      <p:ext uri="{BB962C8B-B14F-4D97-AF65-F5344CB8AC3E}">
        <p14:creationId xmlns:p14="http://schemas.microsoft.com/office/powerpoint/2010/main" val="2399696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kept saying the words “aggregation engine” and some of you are wondering what exactly I’m talking about. I’ll illustrate. This is a search page from the Amazon retail website. Notice the filters on the left side of the page. These are backed by aggregations. For example, all the products that match the query and have brand adidas determine an aggregation group, and the aggregation in this case was a count, to make sure we’re displaying filters that will actually lead to search pages that aren’t empty. But we might want to do more interesting things. Imagine, for example that we sorted the brands in order of an average popularity score of its products. This is the sort of thing that we’ll be dealing with in this presentation. We’ll go through the different considerations in the same order as last year.</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5</a:t>
            </a:fld>
            <a:endParaRPr lang="en-US"/>
          </a:p>
        </p:txBody>
      </p:sp>
    </p:spTree>
    <p:extLst>
      <p:ext uri="{BB962C8B-B14F-4D97-AF65-F5344CB8AC3E}">
        <p14:creationId xmlns:p14="http://schemas.microsoft.com/office/powerpoint/2010/main" val="59302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Starting with dynamic aggregation groups.</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6</a:t>
            </a:fld>
            <a:endParaRPr lang="en-US"/>
          </a:p>
        </p:txBody>
      </p:sp>
    </p:spTree>
    <p:extLst>
      <p:ext uri="{BB962C8B-B14F-4D97-AF65-F5344CB8AC3E}">
        <p14:creationId xmlns:p14="http://schemas.microsoft.com/office/powerpoint/2010/main" val="1364406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We’ll go with books examples. An aggregation group consists of the documents over which we want to perform an aggregation. In this case, the books written by Jules Verne could be an aggregation group and books written in French could be another group.</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A year ago, aggregation groups were largely determined at indexing time through facet fields. Numeric fields are an exception, you can define what ranges you want to aggregate over at query time, but we’ll talk more about them later.</a:t>
            </a:r>
            <a:endParaRPr lang="en-US" dirty="0"/>
          </a:p>
          <a:p>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7</a:t>
            </a:fld>
            <a:endParaRPr lang="en-US"/>
          </a:p>
        </p:txBody>
      </p:sp>
    </p:spTree>
    <p:extLst>
      <p:ext uri="{BB962C8B-B14F-4D97-AF65-F5344CB8AC3E}">
        <p14:creationId xmlns:p14="http://schemas.microsoft.com/office/powerpoint/2010/main" val="3162129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With the new aggregation engine, we have a lot more flexibility. Let’s take a document representing a book as an example. We now have these classes called facet cutters, which, given a document, tell you which aggregation groups it belongs to, so you can assign aggregation groups to documents arbitrarily by using the right cutter. In this example, the document belongs to an aggregation group for Russian books, one for books longer than 1000 pages, and one for prices in the 10 to 19.99 range.</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8</a:t>
            </a:fld>
            <a:endParaRPr lang="en-US"/>
          </a:p>
        </p:txBody>
      </p:sp>
    </p:spTree>
    <p:extLst>
      <p:ext uri="{BB962C8B-B14F-4D97-AF65-F5344CB8AC3E}">
        <p14:creationId xmlns:p14="http://schemas.microsoft.com/office/powerpoint/2010/main" val="170575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Verdict: With these new cutters, you can assign a document intro arbitrary aggregation groups, which was very limited before.</a:t>
            </a:r>
            <a:endParaRPr lang="en-US" dirty="0"/>
          </a:p>
        </p:txBody>
      </p:sp>
      <p:sp>
        <p:nvSpPr>
          <p:cNvPr id="4" name="Slide Number Placeholder 3"/>
          <p:cNvSpPr>
            <a:spLocks noGrp="1"/>
          </p:cNvSpPr>
          <p:nvPr>
            <p:ph type="sldNum" sz="quarter" idx="5"/>
          </p:nvPr>
        </p:nvSpPr>
        <p:spPr/>
        <p:txBody>
          <a:bodyPr/>
          <a:lstStyle/>
          <a:p>
            <a:fld id="{6663CC8A-F474-4242-B7EF-1EA781B3D81D}" type="slidenum">
              <a:rPr lang="en-US" smtClean="0"/>
              <a:t>9</a:t>
            </a:fld>
            <a:endParaRPr lang="en-US"/>
          </a:p>
        </p:txBody>
      </p:sp>
    </p:spTree>
    <p:extLst>
      <p:ext uri="{BB962C8B-B14F-4D97-AF65-F5344CB8AC3E}">
        <p14:creationId xmlns:p14="http://schemas.microsoft.com/office/powerpoint/2010/main" val="2459412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16D9-FF16-CB7B-C14B-43967824AA6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00C6430-08BA-268A-8363-9A4F5E4EA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BCFAF1F-E4E8-0B97-E7FB-FFEE644D3F57}"/>
              </a:ext>
            </a:extLst>
          </p:cNvPr>
          <p:cNvSpPr>
            <a:spLocks noGrp="1"/>
          </p:cNvSpPr>
          <p:nvPr>
            <p:ph type="dt" sz="half" idx="10"/>
          </p:nvPr>
        </p:nvSpPr>
        <p:spPr/>
        <p:txBody>
          <a:bodyPr/>
          <a:lstStyle/>
          <a:p>
            <a:fld id="{ACAE4B55-B289-E84C-A219-C61C0CEF6D64}" type="datetimeFigureOut">
              <a:rPr lang="en-US" smtClean="0"/>
              <a:t>10/14/24</a:t>
            </a:fld>
            <a:endParaRPr lang="en-US"/>
          </a:p>
        </p:txBody>
      </p:sp>
      <p:sp>
        <p:nvSpPr>
          <p:cNvPr id="5" name="Footer Placeholder 4">
            <a:extLst>
              <a:ext uri="{FF2B5EF4-FFF2-40B4-BE49-F238E27FC236}">
                <a16:creationId xmlns:a16="http://schemas.microsoft.com/office/drawing/2014/main" id="{5E05C683-7AB8-ACD5-C42C-2F3E8754A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CE9DB-1B66-6D38-326C-BD7D71B1E1D4}"/>
              </a:ext>
            </a:extLst>
          </p:cNvPr>
          <p:cNvSpPr>
            <a:spLocks noGrp="1"/>
          </p:cNvSpPr>
          <p:nvPr>
            <p:ph type="sldNum" sz="quarter" idx="12"/>
          </p:nvPr>
        </p:nvSpPr>
        <p:spPr/>
        <p:txBody>
          <a:bodyPr/>
          <a:lstStyle/>
          <a:p>
            <a:fld id="{0B7A5C08-6778-5A44-ACAC-8294B4DF2E30}" type="slidenum">
              <a:rPr lang="en-US" smtClean="0"/>
              <a:t>‹#›</a:t>
            </a:fld>
            <a:endParaRPr lang="en-US"/>
          </a:p>
        </p:txBody>
      </p:sp>
    </p:spTree>
    <p:extLst>
      <p:ext uri="{BB962C8B-B14F-4D97-AF65-F5344CB8AC3E}">
        <p14:creationId xmlns:p14="http://schemas.microsoft.com/office/powerpoint/2010/main" val="3568912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DEE4-2534-C86E-6CBB-F69BAD2B771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15957AB-ECE9-4EBA-AB4B-4D7585A6021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A42644-8BC8-E9CB-EF4D-56B57871FE55}"/>
              </a:ext>
            </a:extLst>
          </p:cNvPr>
          <p:cNvSpPr>
            <a:spLocks noGrp="1"/>
          </p:cNvSpPr>
          <p:nvPr>
            <p:ph type="dt" sz="half" idx="10"/>
          </p:nvPr>
        </p:nvSpPr>
        <p:spPr/>
        <p:txBody>
          <a:bodyPr/>
          <a:lstStyle/>
          <a:p>
            <a:fld id="{ACAE4B55-B289-E84C-A219-C61C0CEF6D64}" type="datetimeFigureOut">
              <a:rPr lang="en-US" smtClean="0"/>
              <a:t>10/14/24</a:t>
            </a:fld>
            <a:endParaRPr lang="en-US"/>
          </a:p>
        </p:txBody>
      </p:sp>
      <p:sp>
        <p:nvSpPr>
          <p:cNvPr id="5" name="Footer Placeholder 4">
            <a:extLst>
              <a:ext uri="{FF2B5EF4-FFF2-40B4-BE49-F238E27FC236}">
                <a16:creationId xmlns:a16="http://schemas.microsoft.com/office/drawing/2014/main" id="{3E41BB05-DCA6-883C-0780-4295432309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DFDB0-6DC6-E3DB-BB59-AE10D72A2A37}"/>
              </a:ext>
            </a:extLst>
          </p:cNvPr>
          <p:cNvSpPr>
            <a:spLocks noGrp="1"/>
          </p:cNvSpPr>
          <p:nvPr>
            <p:ph type="sldNum" sz="quarter" idx="12"/>
          </p:nvPr>
        </p:nvSpPr>
        <p:spPr/>
        <p:txBody>
          <a:bodyPr/>
          <a:lstStyle/>
          <a:p>
            <a:fld id="{0B7A5C08-6778-5A44-ACAC-8294B4DF2E30}" type="slidenum">
              <a:rPr lang="en-US" smtClean="0"/>
              <a:t>‹#›</a:t>
            </a:fld>
            <a:endParaRPr lang="en-US"/>
          </a:p>
        </p:txBody>
      </p:sp>
    </p:spTree>
    <p:extLst>
      <p:ext uri="{BB962C8B-B14F-4D97-AF65-F5344CB8AC3E}">
        <p14:creationId xmlns:p14="http://schemas.microsoft.com/office/powerpoint/2010/main" val="7036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CDB2EE-A44F-68A5-C934-C4A58678BAE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59AA37A-A0C5-A643-9648-25F022481EB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056172-9439-7E34-995C-B789C5714795}"/>
              </a:ext>
            </a:extLst>
          </p:cNvPr>
          <p:cNvSpPr>
            <a:spLocks noGrp="1"/>
          </p:cNvSpPr>
          <p:nvPr>
            <p:ph type="dt" sz="half" idx="10"/>
          </p:nvPr>
        </p:nvSpPr>
        <p:spPr/>
        <p:txBody>
          <a:bodyPr/>
          <a:lstStyle/>
          <a:p>
            <a:fld id="{ACAE4B55-B289-E84C-A219-C61C0CEF6D64}" type="datetimeFigureOut">
              <a:rPr lang="en-US" smtClean="0"/>
              <a:t>10/14/24</a:t>
            </a:fld>
            <a:endParaRPr lang="en-US"/>
          </a:p>
        </p:txBody>
      </p:sp>
      <p:sp>
        <p:nvSpPr>
          <p:cNvPr id="5" name="Footer Placeholder 4">
            <a:extLst>
              <a:ext uri="{FF2B5EF4-FFF2-40B4-BE49-F238E27FC236}">
                <a16:creationId xmlns:a16="http://schemas.microsoft.com/office/drawing/2014/main" id="{D1CAD462-7ADB-22E1-12F9-B631A0A07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31CA0-ACA5-94F3-C176-A21CAAD78ACE}"/>
              </a:ext>
            </a:extLst>
          </p:cNvPr>
          <p:cNvSpPr>
            <a:spLocks noGrp="1"/>
          </p:cNvSpPr>
          <p:nvPr>
            <p:ph type="sldNum" sz="quarter" idx="12"/>
          </p:nvPr>
        </p:nvSpPr>
        <p:spPr/>
        <p:txBody>
          <a:bodyPr/>
          <a:lstStyle/>
          <a:p>
            <a:fld id="{0B7A5C08-6778-5A44-ACAC-8294B4DF2E30}" type="slidenum">
              <a:rPr lang="en-US" smtClean="0"/>
              <a:t>‹#›</a:t>
            </a:fld>
            <a:endParaRPr lang="en-US"/>
          </a:p>
        </p:txBody>
      </p:sp>
    </p:spTree>
    <p:extLst>
      <p:ext uri="{BB962C8B-B14F-4D97-AF65-F5344CB8AC3E}">
        <p14:creationId xmlns:p14="http://schemas.microsoft.com/office/powerpoint/2010/main" val="1614113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ro" smtClean="0"/>
              <a:pPr/>
              <a:t>‹#›</a:t>
            </a:fld>
            <a:endParaRPr lang="ro"/>
          </a:p>
        </p:txBody>
      </p:sp>
    </p:spTree>
    <p:extLst>
      <p:ext uri="{BB962C8B-B14F-4D97-AF65-F5344CB8AC3E}">
        <p14:creationId xmlns:p14="http://schemas.microsoft.com/office/powerpoint/2010/main" val="338853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7675F-38F6-74A8-7308-F630B19911B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044AD68-51A3-3DC1-8659-22EDB07DDDD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51C9A99-E98F-1414-BA47-0394C57FF61C}"/>
              </a:ext>
            </a:extLst>
          </p:cNvPr>
          <p:cNvSpPr>
            <a:spLocks noGrp="1"/>
          </p:cNvSpPr>
          <p:nvPr>
            <p:ph type="dt" sz="half" idx="10"/>
          </p:nvPr>
        </p:nvSpPr>
        <p:spPr/>
        <p:txBody>
          <a:bodyPr/>
          <a:lstStyle/>
          <a:p>
            <a:fld id="{ACAE4B55-B289-E84C-A219-C61C0CEF6D64}" type="datetimeFigureOut">
              <a:rPr lang="en-US" smtClean="0"/>
              <a:t>10/14/24</a:t>
            </a:fld>
            <a:endParaRPr lang="en-US"/>
          </a:p>
        </p:txBody>
      </p:sp>
      <p:sp>
        <p:nvSpPr>
          <p:cNvPr id="5" name="Footer Placeholder 4">
            <a:extLst>
              <a:ext uri="{FF2B5EF4-FFF2-40B4-BE49-F238E27FC236}">
                <a16:creationId xmlns:a16="http://schemas.microsoft.com/office/drawing/2014/main" id="{DDB3142C-8C7D-633A-02F7-EE350DF0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47FC45-F50A-A5B0-AB12-C0C43CBCCEE1}"/>
              </a:ext>
            </a:extLst>
          </p:cNvPr>
          <p:cNvSpPr>
            <a:spLocks noGrp="1"/>
          </p:cNvSpPr>
          <p:nvPr>
            <p:ph type="sldNum" sz="quarter" idx="12"/>
          </p:nvPr>
        </p:nvSpPr>
        <p:spPr/>
        <p:txBody>
          <a:bodyPr/>
          <a:lstStyle/>
          <a:p>
            <a:fld id="{0B7A5C08-6778-5A44-ACAC-8294B4DF2E30}" type="slidenum">
              <a:rPr lang="en-US" smtClean="0"/>
              <a:t>‹#›</a:t>
            </a:fld>
            <a:endParaRPr lang="en-US"/>
          </a:p>
        </p:txBody>
      </p:sp>
    </p:spTree>
    <p:extLst>
      <p:ext uri="{BB962C8B-B14F-4D97-AF65-F5344CB8AC3E}">
        <p14:creationId xmlns:p14="http://schemas.microsoft.com/office/powerpoint/2010/main" val="220890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21AE-70D4-D666-9FE7-555051F9CF6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FD829B9-27CA-E356-F915-61DA37BF67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6232F5C-B8AB-42A2-21FD-DAE7BDE79072}"/>
              </a:ext>
            </a:extLst>
          </p:cNvPr>
          <p:cNvSpPr>
            <a:spLocks noGrp="1"/>
          </p:cNvSpPr>
          <p:nvPr>
            <p:ph type="dt" sz="half" idx="10"/>
          </p:nvPr>
        </p:nvSpPr>
        <p:spPr/>
        <p:txBody>
          <a:bodyPr/>
          <a:lstStyle/>
          <a:p>
            <a:fld id="{ACAE4B55-B289-E84C-A219-C61C0CEF6D64}" type="datetimeFigureOut">
              <a:rPr lang="en-US" smtClean="0"/>
              <a:t>10/14/24</a:t>
            </a:fld>
            <a:endParaRPr lang="en-US"/>
          </a:p>
        </p:txBody>
      </p:sp>
      <p:sp>
        <p:nvSpPr>
          <p:cNvPr id="5" name="Footer Placeholder 4">
            <a:extLst>
              <a:ext uri="{FF2B5EF4-FFF2-40B4-BE49-F238E27FC236}">
                <a16:creationId xmlns:a16="http://schemas.microsoft.com/office/drawing/2014/main" id="{A6EE719C-8688-FD12-DD93-D0DA8DC15F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EF01A-FE6E-1FC7-C930-D19EB7B4E96A}"/>
              </a:ext>
            </a:extLst>
          </p:cNvPr>
          <p:cNvSpPr>
            <a:spLocks noGrp="1"/>
          </p:cNvSpPr>
          <p:nvPr>
            <p:ph type="sldNum" sz="quarter" idx="12"/>
          </p:nvPr>
        </p:nvSpPr>
        <p:spPr/>
        <p:txBody>
          <a:bodyPr/>
          <a:lstStyle/>
          <a:p>
            <a:fld id="{0B7A5C08-6778-5A44-ACAC-8294B4DF2E30}" type="slidenum">
              <a:rPr lang="en-US" smtClean="0"/>
              <a:t>‹#›</a:t>
            </a:fld>
            <a:endParaRPr lang="en-US"/>
          </a:p>
        </p:txBody>
      </p:sp>
    </p:spTree>
    <p:extLst>
      <p:ext uri="{BB962C8B-B14F-4D97-AF65-F5344CB8AC3E}">
        <p14:creationId xmlns:p14="http://schemas.microsoft.com/office/powerpoint/2010/main" val="3850102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9B887-A7B5-BDBF-7BF0-5BABBBB6378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8FEC69E-CB2B-DC26-1E05-BBAB563EB7C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B687283-96D7-23B1-5E34-4A0C77900F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237F640-ACB2-BA99-6DF5-08E63AB402DC}"/>
              </a:ext>
            </a:extLst>
          </p:cNvPr>
          <p:cNvSpPr>
            <a:spLocks noGrp="1"/>
          </p:cNvSpPr>
          <p:nvPr>
            <p:ph type="dt" sz="half" idx="10"/>
          </p:nvPr>
        </p:nvSpPr>
        <p:spPr/>
        <p:txBody>
          <a:bodyPr/>
          <a:lstStyle/>
          <a:p>
            <a:fld id="{ACAE4B55-B289-E84C-A219-C61C0CEF6D64}" type="datetimeFigureOut">
              <a:rPr lang="en-US" smtClean="0"/>
              <a:t>10/14/24</a:t>
            </a:fld>
            <a:endParaRPr lang="en-US"/>
          </a:p>
        </p:txBody>
      </p:sp>
      <p:sp>
        <p:nvSpPr>
          <p:cNvPr id="6" name="Footer Placeholder 5">
            <a:extLst>
              <a:ext uri="{FF2B5EF4-FFF2-40B4-BE49-F238E27FC236}">
                <a16:creationId xmlns:a16="http://schemas.microsoft.com/office/drawing/2014/main" id="{5928EBA9-6B96-1A37-84EF-FBBF961A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9128A9-7593-1D59-D05F-CE7A347F800E}"/>
              </a:ext>
            </a:extLst>
          </p:cNvPr>
          <p:cNvSpPr>
            <a:spLocks noGrp="1"/>
          </p:cNvSpPr>
          <p:nvPr>
            <p:ph type="sldNum" sz="quarter" idx="12"/>
          </p:nvPr>
        </p:nvSpPr>
        <p:spPr/>
        <p:txBody>
          <a:bodyPr/>
          <a:lstStyle/>
          <a:p>
            <a:fld id="{0B7A5C08-6778-5A44-ACAC-8294B4DF2E30}" type="slidenum">
              <a:rPr lang="en-US" smtClean="0"/>
              <a:t>‹#›</a:t>
            </a:fld>
            <a:endParaRPr lang="en-US"/>
          </a:p>
        </p:txBody>
      </p:sp>
    </p:spTree>
    <p:extLst>
      <p:ext uri="{BB962C8B-B14F-4D97-AF65-F5344CB8AC3E}">
        <p14:creationId xmlns:p14="http://schemas.microsoft.com/office/powerpoint/2010/main" val="1208935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1F9E-C99F-30D4-B27A-44AECB2150A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1AAFC1B-4BF8-57E4-898B-FED87ADA5F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5DAA1D-D88C-7D68-6C7C-0B7178A60E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C9AFABE-C939-52E1-6E22-3FABE8A9E4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A378CF4-EC19-6889-75F8-4E44DC18008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B3CA4A6-6CE3-882A-B335-B9073689C350}"/>
              </a:ext>
            </a:extLst>
          </p:cNvPr>
          <p:cNvSpPr>
            <a:spLocks noGrp="1"/>
          </p:cNvSpPr>
          <p:nvPr>
            <p:ph type="dt" sz="half" idx="10"/>
          </p:nvPr>
        </p:nvSpPr>
        <p:spPr/>
        <p:txBody>
          <a:bodyPr/>
          <a:lstStyle/>
          <a:p>
            <a:fld id="{ACAE4B55-B289-E84C-A219-C61C0CEF6D64}" type="datetimeFigureOut">
              <a:rPr lang="en-US" smtClean="0"/>
              <a:t>10/14/24</a:t>
            </a:fld>
            <a:endParaRPr lang="en-US"/>
          </a:p>
        </p:txBody>
      </p:sp>
      <p:sp>
        <p:nvSpPr>
          <p:cNvPr id="8" name="Footer Placeholder 7">
            <a:extLst>
              <a:ext uri="{FF2B5EF4-FFF2-40B4-BE49-F238E27FC236}">
                <a16:creationId xmlns:a16="http://schemas.microsoft.com/office/drawing/2014/main" id="{9BFC196A-CC19-FE61-24C9-D0D576F0AB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B86091-C1DA-19CE-B05F-6778A58DC167}"/>
              </a:ext>
            </a:extLst>
          </p:cNvPr>
          <p:cNvSpPr>
            <a:spLocks noGrp="1"/>
          </p:cNvSpPr>
          <p:nvPr>
            <p:ph type="sldNum" sz="quarter" idx="12"/>
          </p:nvPr>
        </p:nvSpPr>
        <p:spPr/>
        <p:txBody>
          <a:bodyPr/>
          <a:lstStyle/>
          <a:p>
            <a:fld id="{0B7A5C08-6778-5A44-ACAC-8294B4DF2E30}" type="slidenum">
              <a:rPr lang="en-US" smtClean="0"/>
              <a:t>‹#›</a:t>
            </a:fld>
            <a:endParaRPr lang="en-US"/>
          </a:p>
        </p:txBody>
      </p:sp>
    </p:spTree>
    <p:extLst>
      <p:ext uri="{BB962C8B-B14F-4D97-AF65-F5344CB8AC3E}">
        <p14:creationId xmlns:p14="http://schemas.microsoft.com/office/powerpoint/2010/main" val="244746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F9D5-A987-8870-386D-D45AE82AD2C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E1E6FDB-F888-4136-2A24-75984314051D}"/>
              </a:ext>
            </a:extLst>
          </p:cNvPr>
          <p:cNvSpPr>
            <a:spLocks noGrp="1"/>
          </p:cNvSpPr>
          <p:nvPr>
            <p:ph type="dt" sz="half" idx="10"/>
          </p:nvPr>
        </p:nvSpPr>
        <p:spPr/>
        <p:txBody>
          <a:bodyPr/>
          <a:lstStyle/>
          <a:p>
            <a:fld id="{ACAE4B55-B289-E84C-A219-C61C0CEF6D64}" type="datetimeFigureOut">
              <a:rPr lang="en-US" smtClean="0"/>
              <a:t>10/14/24</a:t>
            </a:fld>
            <a:endParaRPr lang="en-US"/>
          </a:p>
        </p:txBody>
      </p:sp>
      <p:sp>
        <p:nvSpPr>
          <p:cNvPr id="4" name="Footer Placeholder 3">
            <a:extLst>
              <a:ext uri="{FF2B5EF4-FFF2-40B4-BE49-F238E27FC236}">
                <a16:creationId xmlns:a16="http://schemas.microsoft.com/office/drawing/2014/main" id="{78347DE3-61EB-014F-E8DD-57FF5B20E6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1CE640-4DAA-43C8-65B6-5274CE53AB0C}"/>
              </a:ext>
            </a:extLst>
          </p:cNvPr>
          <p:cNvSpPr>
            <a:spLocks noGrp="1"/>
          </p:cNvSpPr>
          <p:nvPr>
            <p:ph type="sldNum" sz="quarter" idx="12"/>
          </p:nvPr>
        </p:nvSpPr>
        <p:spPr/>
        <p:txBody>
          <a:bodyPr/>
          <a:lstStyle/>
          <a:p>
            <a:fld id="{0B7A5C08-6778-5A44-ACAC-8294B4DF2E30}" type="slidenum">
              <a:rPr lang="en-US" smtClean="0"/>
              <a:t>‹#›</a:t>
            </a:fld>
            <a:endParaRPr lang="en-US"/>
          </a:p>
        </p:txBody>
      </p:sp>
    </p:spTree>
    <p:extLst>
      <p:ext uri="{BB962C8B-B14F-4D97-AF65-F5344CB8AC3E}">
        <p14:creationId xmlns:p14="http://schemas.microsoft.com/office/powerpoint/2010/main" val="1370813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C8069A-B9FF-2592-12FB-0248A58FB6AB}"/>
              </a:ext>
            </a:extLst>
          </p:cNvPr>
          <p:cNvSpPr>
            <a:spLocks noGrp="1"/>
          </p:cNvSpPr>
          <p:nvPr>
            <p:ph type="dt" sz="half" idx="10"/>
          </p:nvPr>
        </p:nvSpPr>
        <p:spPr/>
        <p:txBody>
          <a:bodyPr/>
          <a:lstStyle/>
          <a:p>
            <a:fld id="{ACAE4B55-B289-E84C-A219-C61C0CEF6D64}" type="datetimeFigureOut">
              <a:rPr lang="en-US" smtClean="0"/>
              <a:t>10/14/24</a:t>
            </a:fld>
            <a:endParaRPr lang="en-US"/>
          </a:p>
        </p:txBody>
      </p:sp>
      <p:sp>
        <p:nvSpPr>
          <p:cNvPr id="3" name="Footer Placeholder 2">
            <a:extLst>
              <a:ext uri="{FF2B5EF4-FFF2-40B4-BE49-F238E27FC236}">
                <a16:creationId xmlns:a16="http://schemas.microsoft.com/office/drawing/2014/main" id="{2C57D20B-2133-52D0-57B9-099B76E40C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47C01-0C6F-3DD3-3323-964014CA8661}"/>
              </a:ext>
            </a:extLst>
          </p:cNvPr>
          <p:cNvSpPr>
            <a:spLocks noGrp="1"/>
          </p:cNvSpPr>
          <p:nvPr>
            <p:ph type="sldNum" sz="quarter" idx="12"/>
          </p:nvPr>
        </p:nvSpPr>
        <p:spPr/>
        <p:txBody>
          <a:bodyPr/>
          <a:lstStyle/>
          <a:p>
            <a:fld id="{0B7A5C08-6778-5A44-ACAC-8294B4DF2E30}" type="slidenum">
              <a:rPr lang="en-US" smtClean="0"/>
              <a:t>‹#›</a:t>
            </a:fld>
            <a:endParaRPr lang="en-US"/>
          </a:p>
        </p:txBody>
      </p:sp>
    </p:spTree>
    <p:extLst>
      <p:ext uri="{BB962C8B-B14F-4D97-AF65-F5344CB8AC3E}">
        <p14:creationId xmlns:p14="http://schemas.microsoft.com/office/powerpoint/2010/main" val="4186121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5AB2-2A51-B3BD-D3B1-C7039B038D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FEBCA43-BFD7-B943-4402-7E963FDF19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4430C8-A7CE-0AB3-E8B7-A82201532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03945A-9EC9-12B8-9115-00DBE15218F6}"/>
              </a:ext>
            </a:extLst>
          </p:cNvPr>
          <p:cNvSpPr>
            <a:spLocks noGrp="1"/>
          </p:cNvSpPr>
          <p:nvPr>
            <p:ph type="dt" sz="half" idx="10"/>
          </p:nvPr>
        </p:nvSpPr>
        <p:spPr/>
        <p:txBody>
          <a:bodyPr/>
          <a:lstStyle/>
          <a:p>
            <a:fld id="{ACAE4B55-B289-E84C-A219-C61C0CEF6D64}" type="datetimeFigureOut">
              <a:rPr lang="en-US" smtClean="0"/>
              <a:t>10/14/24</a:t>
            </a:fld>
            <a:endParaRPr lang="en-US"/>
          </a:p>
        </p:txBody>
      </p:sp>
      <p:sp>
        <p:nvSpPr>
          <p:cNvPr id="6" name="Footer Placeholder 5">
            <a:extLst>
              <a:ext uri="{FF2B5EF4-FFF2-40B4-BE49-F238E27FC236}">
                <a16:creationId xmlns:a16="http://schemas.microsoft.com/office/drawing/2014/main" id="{A9ABFC0B-5912-EFBF-C8F3-FA713537C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56B25-F07F-BC43-841D-172D2A7CB9AB}"/>
              </a:ext>
            </a:extLst>
          </p:cNvPr>
          <p:cNvSpPr>
            <a:spLocks noGrp="1"/>
          </p:cNvSpPr>
          <p:nvPr>
            <p:ph type="sldNum" sz="quarter" idx="12"/>
          </p:nvPr>
        </p:nvSpPr>
        <p:spPr/>
        <p:txBody>
          <a:bodyPr/>
          <a:lstStyle/>
          <a:p>
            <a:fld id="{0B7A5C08-6778-5A44-ACAC-8294B4DF2E30}" type="slidenum">
              <a:rPr lang="en-US" smtClean="0"/>
              <a:t>‹#›</a:t>
            </a:fld>
            <a:endParaRPr lang="en-US"/>
          </a:p>
        </p:txBody>
      </p:sp>
    </p:spTree>
    <p:extLst>
      <p:ext uri="{BB962C8B-B14F-4D97-AF65-F5344CB8AC3E}">
        <p14:creationId xmlns:p14="http://schemas.microsoft.com/office/powerpoint/2010/main" val="186672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DC51E-1DF1-B33E-179C-87C931807CC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A5E09E5-80DD-9514-96B5-23223FB8D6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5B1ABC-92C6-DEE9-03B4-E6C7C7569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62547C-83ED-33C0-2223-0CEEEA7F48B9}"/>
              </a:ext>
            </a:extLst>
          </p:cNvPr>
          <p:cNvSpPr>
            <a:spLocks noGrp="1"/>
          </p:cNvSpPr>
          <p:nvPr>
            <p:ph type="dt" sz="half" idx="10"/>
          </p:nvPr>
        </p:nvSpPr>
        <p:spPr/>
        <p:txBody>
          <a:bodyPr/>
          <a:lstStyle/>
          <a:p>
            <a:fld id="{ACAE4B55-B289-E84C-A219-C61C0CEF6D64}" type="datetimeFigureOut">
              <a:rPr lang="en-US" smtClean="0"/>
              <a:t>10/14/24</a:t>
            </a:fld>
            <a:endParaRPr lang="en-US"/>
          </a:p>
        </p:txBody>
      </p:sp>
      <p:sp>
        <p:nvSpPr>
          <p:cNvPr id="6" name="Footer Placeholder 5">
            <a:extLst>
              <a:ext uri="{FF2B5EF4-FFF2-40B4-BE49-F238E27FC236}">
                <a16:creationId xmlns:a16="http://schemas.microsoft.com/office/drawing/2014/main" id="{8BE03A7D-C23D-370D-1BC3-BDC05485A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B6E21-1447-86C1-9C1B-62B6D06423CD}"/>
              </a:ext>
            </a:extLst>
          </p:cNvPr>
          <p:cNvSpPr>
            <a:spLocks noGrp="1"/>
          </p:cNvSpPr>
          <p:nvPr>
            <p:ph type="sldNum" sz="quarter" idx="12"/>
          </p:nvPr>
        </p:nvSpPr>
        <p:spPr/>
        <p:txBody>
          <a:bodyPr/>
          <a:lstStyle/>
          <a:p>
            <a:fld id="{0B7A5C08-6778-5A44-ACAC-8294B4DF2E30}" type="slidenum">
              <a:rPr lang="en-US" smtClean="0"/>
              <a:t>‹#›</a:t>
            </a:fld>
            <a:endParaRPr lang="en-US"/>
          </a:p>
        </p:txBody>
      </p:sp>
    </p:spTree>
    <p:extLst>
      <p:ext uri="{BB962C8B-B14F-4D97-AF65-F5344CB8AC3E}">
        <p14:creationId xmlns:p14="http://schemas.microsoft.com/office/powerpoint/2010/main" val="3396409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B2B82B-6E23-AEEA-835E-7A6074C654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EC26B54-337D-2FC2-A541-027A614835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DCC228-3EA1-8283-4E09-D49E29F9EF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E4B55-B289-E84C-A219-C61C0CEF6D64}" type="datetimeFigureOut">
              <a:rPr lang="en-US" smtClean="0"/>
              <a:t>10/14/24</a:t>
            </a:fld>
            <a:endParaRPr lang="en-US"/>
          </a:p>
        </p:txBody>
      </p:sp>
      <p:sp>
        <p:nvSpPr>
          <p:cNvPr id="5" name="Footer Placeholder 4">
            <a:extLst>
              <a:ext uri="{FF2B5EF4-FFF2-40B4-BE49-F238E27FC236}">
                <a16:creationId xmlns:a16="http://schemas.microsoft.com/office/drawing/2014/main" id="{3806E29E-E145-33C7-FE78-0EC1494B08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BA7D2D-556E-E877-FF60-008E0BBC32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A5C08-6778-5A44-ACAC-8294B4DF2E30}" type="slidenum">
              <a:rPr lang="en-US" smtClean="0"/>
              <a:t>‹#›</a:t>
            </a:fld>
            <a:endParaRPr lang="en-US"/>
          </a:p>
        </p:txBody>
      </p:sp>
    </p:spTree>
    <p:extLst>
      <p:ext uri="{BB962C8B-B14F-4D97-AF65-F5344CB8AC3E}">
        <p14:creationId xmlns:p14="http://schemas.microsoft.com/office/powerpoint/2010/main" val="3467429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9.sv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9.sv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9.sv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hyperlink" Target="https://commons.wikimedia.org/wiki/File:Eo_circle_green_checkmark.svg" TargetMode="External"/><Relationship Id="rId2" Type="http://schemas.openxmlformats.org/officeDocument/2006/relationships/hyperlink" Target="https://en.wikipedia.org/wiki/File:Cnc_plasma_cutting2.jpg" TargetMode="External"/><Relationship Id="rId1" Type="http://schemas.openxmlformats.org/officeDocument/2006/relationships/slideLayout" Target="../slideLayouts/slideLayout2.xml"/><Relationship Id="rId4" Type="http://schemas.openxmlformats.org/officeDocument/2006/relationships/hyperlink" Target="https://commons.wikimedia.org/wiki/File:Traffic_Sign_GR_-_Old_-_No_Entry.sv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9D93-F6B1-F868-536C-07D7F2CE3718}"/>
              </a:ext>
            </a:extLst>
          </p:cNvPr>
          <p:cNvSpPr>
            <a:spLocks noGrp="1"/>
          </p:cNvSpPr>
          <p:nvPr>
            <p:ph type="ctrTitle"/>
          </p:nvPr>
        </p:nvSpPr>
        <p:spPr>
          <a:xfrm>
            <a:off x="4611756" y="479631"/>
            <a:ext cx="7182678" cy="4625009"/>
          </a:xfrm>
        </p:spPr>
        <p:txBody>
          <a:bodyPr>
            <a:normAutofit/>
          </a:bodyPr>
          <a:lstStyle/>
          <a:p>
            <a:r>
              <a:rPr lang="en-US" dirty="0"/>
              <a:t>Completing the Puzzle: </a:t>
            </a:r>
            <a:br>
              <a:rPr lang="en-US" dirty="0"/>
            </a:br>
            <a:r>
              <a:rPr lang="en-US" dirty="0"/>
              <a:t>Lucene’s Missing Aggregation Engine</a:t>
            </a:r>
          </a:p>
        </p:txBody>
      </p:sp>
      <p:pic>
        <p:nvPicPr>
          <p:cNvPr id="5" name="Picture 4">
            <a:extLst>
              <a:ext uri="{FF2B5EF4-FFF2-40B4-BE49-F238E27FC236}">
                <a16:creationId xmlns:a16="http://schemas.microsoft.com/office/drawing/2014/main" id="{E54DC539-C5AA-8160-BD99-A80E2BC23253}"/>
              </a:ext>
            </a:extLst>
          </p:cNvPr>
          <p:cNvPicPr>
            <a:picLocks noChangeAspect="1"/>
          </p:cNvPicPr>
          <p:nvPr/>
        </p:nvPicPr>
        <p:blipFill>
          <a:blip r:embed="rId3"/>
          <a:stretch>
            <a:fillRect/>
          </a:stretch>
        </p:blipFill>
        <p:spPr>
          <a:xfrm>
            <a:off x="781878" y="353736"/>
            <a:ext cx="4876800" cy="4876800"/>
          </a:xfrm>
          <a:prstGeom prst="rect">
            <a:avLst/>
          </a:prstGeom>
        </p:spPr>
      </p:pic>
    </p:spTree>
    <p:extLst>
      <p:ext uri="{BB962C8B-B14F-4D97-AF65-F5344CB8AC3E}">
        <p14:creationId xmlns:p14="http://schemas.microsoft.com/office/powerpoint/2010/main" val="2117345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FB826C-B8A9-8C40-10BC-CD3295889F29}"/>
              </a:ext>
            </a:extLst>
          </p:cNvPr>
          <p:cNvPicPr>
            <a:picLocks noGrp="1" noChangeAspect="1"/>
          </p:cNvPicPr>
          <p:nvPr>
            <p:ph idx="1"/>
          </p:nvPr>
        </p:nvPicPr>
        <p:blipFill>
          <a:blip r:embed="rId3"/>
          <a:stretch>
            <a:fillRect/>
          </a:stretch>
        </p:blipFill>
        <p:spPr>
          <a:xfrm rot="20446446">
            <a:off x="1144835" y="400479"/>
            <a:ext cx="1206055" cy="1206055"/>
          </a:xfrm>
        </p:spPr>
      </p:pic>
      <p:pic>
        <p:nvPicPr>
          <p:cNvPr id="12" name="Content Placeholder 5">
            <a:extLst>
              <a:ext uri="{FF2B5EF4-FFF2-40B4-BE49-F238E27FC236}">
                <a16:creationId xmlns:a16="http://schemas.microsoft.com/office/drawing/2014/main" id="{874E0A10-DADA-03EB-42A0-A772C0942852}"/>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6114935" y="400479"/>
            <a:ext cx="1206055" cy="1206055"/>
          </a:xfrm>
          <a:prstGeom prst="rect">
            <a:avLst/>
          </a:prstGeom>
        </p:spPr>
      </p:pic>
      <p:sp>
        <p:nvSpPr>
          <p:cNvPr id="15" name="TextBox 14">
            <a:extLst>
              <a:ext uri="{FF2B5EF4-FFF2-40B4-BE49-F238E27FC236}">
                <a16:creationId xmlns:a16="http://schemas.microsoft.com/office/drawing/2014/main" id="{334DFA9C-C441-C6FF-DED5-52AF45B8F855}"/>
              </a:ext>
            </a:extLst>
          </p:cNvPr>
          <p:cNvSpPr txBox="1"/>
          <p:nvPr/>
        </p:nvSpPr>
        <p:spPr>
          <a:xfrm>
            <a:off x="2515830" y="526453"/>
            <a:ext cx="3247730" cy="954107"/>
          </a:xfrm>
          <a:prstGeom prst="rect">
            <a:avLst/>
          </a:prstGeom>
          <a:noFill/>
        </p:spPr>
        <p:txBody>
          <a:bodyPr wrap="square" rtlCol="0">
            <a:spAutoFit/>
          </a:bodyPr>
          <a:lstStyle/>
          <a:p>
            <a:r>
              <a:rPr lang="en-US" sz="2800" dirty="0"/>
              <a:t>Dynamic</a:t>
            </a:r>
          </a:p>
          <a:p>
            <a:r>
              <a:rPr lang="en-US" sz="2800" dirty="0"/>
              <a:t>aggregation groups</a:t>
            </a:r>
          </a:p>
        </p:txBody>
      </p:sp>
      <p:sp>
        <p:nvSpPr>
          <p:cNvPr id="16" name="TextBox 15">
            <a:extLst>
              <a:ext uri="{FF2B5EF4-FFF2-40B4-BE49-F238E27FC236}">
                <a16:creationId xmlns:a16="http://schemas.microsoft.com/office/drawing/2014/main" id="{FC15B2BF-5D13-762E-5261-803ACCFCD8BE}"/>
              </a:ext>
            </a:extLst>
          </p:cNvPr>
          <p:cNvSpPr txBox="1"/>
          <p:nvPr/>
        </p:nvSpPr>
        <p:spPr>
          <a:xfrm>
            <a:off x="7573858" y="526452"/>
            <a:ext cx="3247730" cy="954107"/>
          </a:xfrm>
          <a:prstGeom prst="rect">
            <a:avLst/>
          </a:prstGeom>
          <a:noFill/>
        </p:spPr>
        <p:txBody>
          <a:bodyPr wrap="square" rtlCol="0">
            <a:spAutoFit/>
          </a:bodyPr>
          <a:lstStyle/>
          <a:p>
            <a:r>
              <a:rPr lang="en-US" sz="2800" dirty="0"/>
              <a:t>Defining</a:t>
            </a:r>
          </a:p>
          <a:p>
            <a:r>
              <a:rPr lang="en-US" sz="2800" dirty="0"/>
              <a:t>aggregations</a:t>
            </a:r>
          </a:p>
        </p:txBody>
      </p:sp>
    </p:spTree>
    <p:extLst>
      <p:ext uri="{BB962C8B-B14F-4D97-AF65-F5344CB8AC3E}">
        <p14:creationId xmlns:p14="http://schemas.microsoft.com/office/powerpoint/2010/main" val="91514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2"/>
                                        </p:tgtEl>
                                      </p:cBhvr>
                                    </p:animEffect>
                                    <p:animScale>
                                      <p:cBhvr>
                                        <p:cTn id="9" dur="250" autoRev="1" fill="hold"/>
                                        <p:tgtEl>
                                          <p:spTgt spid="12"/>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D6FBFB-2107-BC0D-5FAF-A6D78D460D0A}"/>
              </a:ext>
            </a:extLst>
          </p:cNvPr>
          <p:cNvSpPr txBox="1"/>
          <p:nvPr/>
        </p:nvSpPr>
        <p:spPr>
          <a:xfrm>
            <a:off x="2839452" y="1520791"/>
            <a:ext cx="6882064" cy="3416320"/>
          </a:xfrm>
          <a:prstGeom prst="rect">
            <a:avLst/>
          </a:prstGeom>
          <a:noFill/>
        </p:spPr>
        <p:txBody>
          <a:bodyPr wrap="square" rtlCol="0">
            <a:spAutoFit/>
          </a:bodyPr>
          <a:lstStyle/>
          <a:p>
            <a:r>
              <a:rPr lang="en-US" sz="3600" dirty="0">
                <a:latin typeface="Courier New" panose="02070309020205020404" pitchFamily="49" charset="0"/>
                <a:cs typeface="Courier New" panose="02070309020205020404" pitchFamily="49" charset="0"/>
              </a:rPr>
              <a:t>interface Accumulator {</a:t>
            </a:r>
          </a:p>
          <a:p>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accumulate (value); </a:t>
            </a:r>
          </a:p>
          <a:p>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reduce();</a:t>
            </a:r>
          </a:p>
          <a:p>
            <a:r>
              <a:rPr lang="en-US" sz="3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45271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21DF63-484F-DCC8-1879-85C3C2EA8983}"/>
              </a:ext>
            </a:extLst>
          </p:cNvPr>
          <p:cNvSpPr txBox="1"/>
          <p:nvPr/>
        </p:nvSpPr>
        <p:spPr>
          <a:xfrm>
            <a:off x="526181" y="673768"/>
            <a:ext cx="11665819" cy="646331"/>
          </a:xfrm>
          <a:prstGeom prst="rect">
            <a:avLst/>
          </a:prstGeom>
          <a:noFill/>
        </p:spPr>
        <p:txBody>
          <a:bodyPr wrap="square" rtlCol="0">
            <a:spAutoFit/>
          </a:bodyPr>
          <a:lstStyle/>
          <a:p>
            <a:r>
              <a:rPr lang="en-US" sz="3600" dirty="0">
                <a:latin typeface="Courier New" panose="02070309020205020404" pitchFamily="49" charset="0"/>
                <a:cs typeface="Courier New" panose="02070309020205020404" pitchFamily="49" charset="0"/>
              </a:rPr>
              <a:t>sum(v) = sum(v[:</a:t>
            </a:r>
            <a:r>
              <a:rPr lang="en-US" sz="3600" dirty="0" err="1">
                <a:latin typeface="Courier New" panose="02070309020205020404" pitchFamily="49" charset="0"/>
                <a:cs typeface="Courier New" panose="02070309020205020404" pitchFamily="49" charset="0"/>
              </a:rPr>
              <a:t>i</a:t>
            </a:r>
            <a:r>
              <a:rPr lang="en-US" sz="3600" dirty="0">
                <a:latin typeface="Courier New" panose="02070309020205020404" pitchFamily="49" charset="0"/>
                <a:cs typeface="Courier New" panose="02070309020205020404" pitchFamily="49" charset="0"/>
              </a:rPr>
              <a:t>]) + sum(v[</a:t>
            </a:r>
            <a:r>
              <a:rPr lang="en-US" sz="3600" dirty="0" err="1">
                <a:latin typeface="Courier New" panose="02070309020205020404" pitchFamily="49" charset="0"/>
                <a:cs typeface="Courier New" panose="02070309020205020404" pitchFamily="49" charset="0"/>
              </a:rPr>
              <a:t>i</a:t>
            </a:r>
            <a:r>
              <a:rPr lang="en-US" sz="3600" dirty="0">
                <a:latin typeface="Courier New" panose="02070309020205020404" pitchFamily="49" charset="0"/>
                <a:cs typeface="Courier New" panose="02070309020205020404" pitchFamily="49" charset="0"/>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0212A26-F003-4EA4-6F15-4C0D8705DC56}"/>
                  </a:ext>
                </a:extLst>
              </p:cNvPr>
              <p:cNvSpPr txBox="1"/>
              <p:nvPr/>
            </p:nvSpPr>
            <p:spPr>
              <a:xfrm>
                <a:off x="526180" y="2510589"/>
                <a:ext cx="11665819" cy="1013675"/>
              </a:xfrm>
              <a:prstGeom prst="rect">
                <a:avLst/>
              </a:prstGeom>
              <a:noFill/>
            </p:spPr>
            <p:txBody>
              <a:bodyPr wrap="square" rtlCol="0">
                <a:spAutoFit/>
              </a:bodyPr>
              <a:lstStyle/>
              <a:p>
                <a:r>
                  <a:rPr lang="en-US" sz="3600" dirty="0">
                    <a:latin typeface="Courier New" panose="02070309020205020404" pitchFamily="49" charset="0"/>
                    <a:cs typeface="Courier New" panose="02070309020205020404" pitchFamily="49" charset="0"/>
                  </a:rPr>
                  <a:t>avg(v) = </a:t>
                </a:r>
                <a14:m>
                  <m:oMath xmlns:m="http://schemas.openxmlformats.org/officeDocument/2006/math">
                    <m:f>
                      <m:fPr>
                        <m:ctrlPr>
                          <a:rPr lang="en-US" sz="3600" i="1" smtClean="0">
                            <a:latin typeface="Cambria Math" panose="02040503050406030204" pitchFamily="18" charset="0"/>
                            <a:cs typeface="Courier New" panose="02070309020205020404" pitchFamily="49" charset="0"/>
                          </a:rPr>
                        </m:ctrlPr>
                      </m:fPr>
                      <m:num>
                        <m:r>
                          <m:rPr>
                            <m:nor/>
                          </m:rPr>
                          <a:rPr lang="en-US" sz="3600" dirty="0">
                            <a:latin typeface="Courier New" panose="02070309020205020404" pitchFamily="49" charset="0"/>
                            <a:cs typeface="Courier New" panose="02070309020205020404" pitchFamily="49" charset="0"/>
                          </a:rPr>
                          <m:t>sum</m:t>
                        </m:r>
                        <m:r>
                          <m:rPr>
                            <m:nor/>
                          </m:rPr>
                          <a:rPr lang="en-US" sz="3600" dirty="0">
                            <a:latin typeface="Courier New" panose="02070309020205020404" pitchFamily="49" charset="0"/>
                            <a:cs typeface="Courier New" panose="02070309020205020404" pitchFamily="49" charset="0"/>
                          </a:rPr>
                          <m:t>(</m:t>
                        </m:r>
                        <m:r>
                          <m:rPr>
                            <m:nor/>
                          </m:rPr>
                          <a:rPr lang="en-US" sz="3600" dirty="0">
                            <a:latin typeface="Courier New" panose="02070309020205020404" pitchFamily="49" charset="0"/>
                            <a:cs typeface="Courier New" panose="02070309020205020404" pitchFamily="49" charset="0"/>
                          </a:rPr>
                          <m:t>v</m:t>
                        </m:r>
                        <m:r>
                          <m:rPr>
                            <m:nor/>
                          </m:rPr>
                          <a:rPr lang="en-US" sz="3600" dirty="0">
                            <a:latin typeface="Courier New" panose="02070309020205020404" pitchFamily="49" charset="0"/>
                            <a:cs typeface="Courier New" panose="02070309020205020404" pitchFamily="49" charset="0"/>
                          </a:rPr>
                          <m:t>[:</m:t>
                        </m:r>
                        <m:r>
                          <m:rPr>
                            <m:nor/>
                          </m:rPr>
                          <a:rPr lang="en-US" sz="3600" dirty="0">
                            <a:latin typeface="Courier New" panose="02070309020205020404" pitchFamily="49" charset="0"/>
                            <a:cs typeface="Courier New" panose="02070309020205020404" pitchFamily="49" charset="0"/>
                          </a:rPr>
                          <m:t>i</m:t>
                        </m:r>
                        <m:r>
                          <m:rPr>
                            <m:nor/>
                          </m:rPr>
                          <a:rPr lang="en-US" sz="3600" dirty="0">
                            <a:latin typeface="Courier New" panose="02070309020205020404" pitchFamily="49" charset="0"/>
                            <a:cs typeface="Courier New" panose="02070309020205020404" pitchFamily="49" charset="0"/>
                          </a:rPr>
                          <m:t>]) + </m:t>
                        </m:r>
                        <m:r>
                          <m:rPr>
                            <m:nor/>
                          </m:rPr>
                          <a:rPr lang="en-US" sz="3600" dirty="0">
                            <a:latin typeface="Courier New" panose="02070309020205020404" pitchFamily="49" charset="0"/>
                            <a:cs typeface="Courier New" panose="02070309020205020404" pitchFamily="49" charset="0"/>
                          </a:rPr>
                          <m:t>sum</m:t>
                        </m:r>
                        <m:r>
                          <m:rPr>
                            <m:nor/>
                          </m:rPr>
                          <a:rPr lang="en-US" sz="3600" dirty="0">
                            <a:latin typeface="Courier New" panose="02070309020205020404" pitchFamily="49" charset="0"/>
                            <a:cs typeface="Courier New" panose="02070309020205020404" pitchFamily="49" charset="0"/>
                          </a:rPr>
                          <m:t>(</m:t>
                        </m:r>
                        <m:r>
                          <m:rPr>
                            <m:nor/>
                          </m:rPr>
                          <a:rPr lang="en-US" sz="3600" dirty="0">
                            <a:latin typeface="Courier New" panose="02070309020205020404" pitchFamily="49" charset="0"/>
                            <a:cs typeface="Courier New" panose="02070309020205020404" pitchFamily="49" charset="0"/>
                          </a:rPr>
                          <m:t>v</m:t>
                        </m:r>
                        <m:r>
                          <m:rPr>
                            <m:nor/>
                          </m:rPr>
                          <a:rPr lang="en-US" sz="3600" dirty="0">
                            <a:latin typeface="Courier New" panose="02070309020205020404" pitchFamily="49" charset="0"/>
                            <a:cs typeface="Courier New" panose="02070309020205020404" pitchFamily="49" charset="0"/>
                          </a:rPr>
                          <m:t>[</m:t>
                        </m:r>
                        <m:r>
                          <m:rPr>
                            <m:nor/>
                          </m:rPr>
                          <a:rPr lang="en-US" sz="3600" dirty="0">
                            <a:latin typeface="Courier New" panose="02070309020205020404" pitchFamily="49" charset="0"/>
                            <a:cs typeface="Courier New" panose="02070309020205020404" pitchFamily="49" charset="0"/>
                          </a:rPr>
                          <m:t>i</m:t>
                        </m:r>
                        <m:r>
                          <m:rPr>
                            <m:nor/>
                          </m:rPr>
                          <a:rPr lang="en-US" sz="3600" dirty="0">
                            <a:latin typeface="Courier New" panose="02070309020205020404" pitchFamily="49" charset="0"/>
                            <a:cs typeface="Courier New" panose="02070309020205020404" pitchFamily="49" charset="0"/>
                          </a:rPr>
                          <m:t>:])</m:t>
                        </m:r>
                      </m:num>
                      <m:den>
                        <m:r>
                          <m:rPr>
                            <m:nor/>
                          </m:rPr>
                          <a:rPr lang="en-IE" sz="3600" b="0" i="0" dirty="0" smtClean="0">
                            <a:latin typeface="Courier New" panose="02070309020205020404" pitchFamily="49" charset="0"/>
                            <a:cs typeface="Courier New" panose="02070309020205020404" pitchFamily="49" charset="0"/>
                          </a:rPr>
                          <m:t>count</m:t>
                        </m:r>
                        <m:r>
                          <m:rPr>
                            <m:nor/>
                          </m:rPr>
                          <a:rPr lang="en-US" sz="3600" dirty="0">
                            <a:latin typeface="Courier New" panose="02070309020205020404" pitchFamily="49" charset="0"/>
                            <a:cs typeface="Courier New" panose="02070309020205020404" pitchFamily="49" charset="0"/>
                          </a:rPr>
                          <m:t>(</m:t>
                        </m:r>
                        <m:r>
                          <m:rPr>
                            <m:nor/>
                          </m:rPr>
                          <a:rPr lang="en-US" sz="3600" dirty="0">
                            <a:latin typeface="Courier New" panose="02070309020205020404" pitchFamily="49" charset="0"/>
                            <a:cs typeface="Courier New" panose="02070309020205020404" pitchFamily="49" charset="0"/>
                          </a:rPr>
                          <m:t>v</m:t>
                        </m:r>
                        <m:r>
                          <m:rPr>
                            <m:nor/>
                          </m:rPr>
                          <a:rPr lang="en-US" sz="3600" dirty="0">
                            <a:latin typeface="Courier New" panose="02070309020205020404" pitchFamily="49" charset="0"/>
                            <a:cs typeface="Courier New" panose="02070309020205020404" pitchFamily="49" charset="0"/>
                          </a:rPr>
                          <m:t>[:</m:t>
                        </m:r>
                        <m:r>
                          <m:rPr>
                            <m:nor/>
                          </m:rPr>
                          <a:rPr lang="en-US" sz="3600" dirty="0">
                            <a:latin typeface="Courier New" panose="02070309020205020404" pitchFamily="49" charset="0"/>
                            <a:cs typeface="Courier New" panose="02070309020205020404" pitchFamily="49" charset="0"/>
                          </a:rPr>
                          <m:t>i</m:t>
                        </m:r>
                        <m:r>
                          <m:rPr>
                            <m:nor/>
                          </m:rPr>
                          <a:rPr lang="en-US" sz="3600" dirty="0">
                            <a:latin typeface="Courier New" panose="02070309020205020404" pitchFamily="49" charset="0"/>
                            <a:cs typeface="Courier New" panose="02070309020205020404" pitchFamily="49" charset="0"/>
                          </a:rPr>
                          <m:t>]) + </m:t>
                        </m:r>
                        <m:r>
                          <m:rPr>
                            <m:nor/>
                          </m:rPr>
                          <a:rPr lang="en-IE" sz="3600" b="0" i="0" dirty="0" smtClean="0">
                            <a:latin typeface="Courier New" panose="02070309020205020404" pitchFamily="49" charset="0"/>
                            <a:cs typeface="Courier New" panose="02070309020205020404" pitchFamily="49" charset="0"/>
                          </a:rPr>
                          <m:t>count</m:t>
                        </m:r>
                        <m:r>
                          <m:rPr>
                            <m:nor/>
                          </m:rPr>
                          <a:rPr lang="en-US" sz="3600" dirty="0">
                            <a:latin typeface="Courier New" panose="02070309020205020404" pitchFamily="49" charset="0"/>
                            <a:cs typeface="Courier New" panose="02070309020205020404" pitchFamily="49" charset="0"/>
                          </a:rPr>
                          <m:t>(</m:t>
                        </m:r>
                        <m:r>
                          <m:rPr>
                            <m:nor/>
                          </m:rPr>
                          <a:rPr lang="en-US" sz="3600" dirty="0">
                            <a:latin typeface="Courier New" panose="02070309020205020404" pitchFamily="49" charset="0"/>
                            <a:cs typeface="Courier New" panose="02070309020205020404" pitchFamily="49" charset="0"/>
                          </a:rPr>
                          <m:t>v</m:t>
                        </m:r>
                        <m:r>
                          <m:rPr>
                            <m:nor/>
                          </m:rPr>
                          <a:rPr lang="en-US" sz="3600" dirty="0">
                            <a:latin typeface="Courier New" panose="02070309020205020404" pitchFamily="49" charset="0"/>
                            <a:cs typeface="Courier New" panose="02070309020205020404" pitchFamily="49" charset="0"/>
                          </a:rPr>
                          <m:t>[</m:t>
                        </m:r>
                        <m:r>
                          <m:rPr>
                            <m:nor/>
                          </m:rPr>
                          <a:rPr lang="en-US" sz="3600" dirty="0">
                            <a:latin typeface="Courier New" panose="02070309020205020404" pitchFamily="49" charset="0"/>
                            <a:cs typeface="Courier New" panose="02070309020205020404" pitchFamily="49" charset="0"/>
                          </a:rPr>
                          <m:t>i</m:t>
                        </m:r>
                        <m:r>
                          <m:rPr>
                            <m:nor/>
                          </m:rPr>
                          <a:rPr lang="en-US" sz="3600" dirty="0">
                            <a:latin typeface="Courier New" panose="02070309020205020404" pitchFamily="49" charset="0"/>
                            <a:cs typeface="Courier New" panose="02070309020205020404" pitchFamily="49" charset="0"/>
                          </a:rPr>
                          <m:t>:])</m:t>
                        </m:r>
                      </m:den>
                    </m:f>
                  </m:oMath>
                </a14:m>
                <a:endParaRPr lang="en-US" sz="3600" dirty="0">
                  <a:latin typeface="Courier New" panose="02070309020205020404" pitchFamily="49" charset="0"/>
                  <a:cs typeface="Courier New" panose="02070309020205020404" pitchFamily="49" charset="0"/>
                </a:endParaRPr>
              </a:p>
            </p:txBody>
          </p:sp>
        </mc:Choice>
        <mc:Fallback xmlns="">
          <p:sp>
            <p:nvSpPr>
              <p:cNvPr id="3" name="TextBox 2">
                <a:extLst>
                  <a:ext uri="{FF2B5EF4-FFF2-40B4-BE49-F238E27FC236}">
                    <a16:creationId xmlns:a16="http://schemas.microsoft.com/office/drawing/2014/main" id="{10212A26-F003-4EA4-6F15-4C0D8705DC56}"/>
                  </a:ext>
                </a:extLst>
              </p:cNvPr>
              <p:cNvSpPr txBox="1">
                <a:spLocks noRot="1" noChangeAspect="1" noMove="1" noResize="1" noEditPoints="1" noAdjustHandles="1" noChangeArrowheads="1" noChangeShapeType="1" noTextEdit="1"/>
              </p:cNvSpPr>
              <p:nvPr/>
            </p:nvSpPr>
            <p:spPr>
              <a:xfrm>
                <a:off x="526180" y="2510589"/>
                <a:ext cx="11665819" cy="1013675"/>
              </a:xfrm>
              <a:prstGeom prst="rect">
                <a:avLst/>
              </a:prstGeom>
              <a:blipFill>
                <a:blip r:embed="rId3"/>
                <a:stretch>
                  <a:fillRect l="-1630" t="-8642" b="-2469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022C8FA-32FB-78A7-AC57-7556372F50D4}"/>
              </a:ext>
            </a:extLst>
          </p:cNvPr>
          <p:cNvSpPr txBox="1"/>
          <p:nvPr/>
        </p:nvSpPr>
        <p:spPr>
          <a:xfrm>
            <a:off x="526179" y="4713129"/>
            <a:ext cx="11665819" cy="646331"/>
          </a:xfrm>
          <a:prstGeom prst="rect">
            <a:avLst/>
          </a:prstGeom>
          <a:noFill/>
        </p:spPr>
        <p:txBody>
          <a:bodyPr wrap="square" rtlCol="0">
            <a:spAutoFit/>
          </a:bodyPr>
          <a:lstStyle/>
          <a:p>
            <a:r>
              <a:rPr lang="en-US" sz="3600" dirty="0">
                <a:latin typeface="Courier New" panose="02070309020205020404" pitchFamily="49" charset="0"/>
                <a:cs typeface="Courier New" panose="02070309020205020404" pitchFamily="49" charset="0"/>
              </a:rPr>
              <a:t>median(v) = ...?</a:t>
            </a:r>
          </a:p>
        </p:txBody>
      </p:sp>
      <p:sp>
        <p:nvSpPr>
          <p:cNvPr id="6" name="TextBox 5">
            <a:extLst>
              <a:ext uri="{FF2B5EF4-FFF2-40B4-BE49-F238E27FC236}">
                <a16:creationId xmlns:a16="http://schemas.microsoft.com/office/drawing/2014/main" id="{E0E70573-819D-3B59-E280-5A5BB278F682}"/>
              </a:ext>
            </a:extLst>
          </p:cNvPr>
          <p:cNvSpPr txBox="1"/>
          <p:nvPr/>
        </p:nvSpPr>
        <p:spPr>
          <a:xfrm>
            <a:off x="4984253" y="1320099"/>
            <a:ext cx="7207745" cy="646331"/>
          </a:xfrm>
          <a:prstGeom prst="rect">
            <a:avLst/>
          </a:prstGeom>
          <a:noFill/>
        </p:spPr>
        <p:txBody>
          <a:bodyPr wrap="square" rtlCol="0">
            <a:spAutoFit/>
          </a:bodyPr>
          <a:lstStyle/>
          <a:p>
            <a:r>
              <a:rPr lang="en-US" sz="3600" dirty="0">
                <a:solidFill>
                  <a:srgbClr val="FF0000"/>
                </a:solidFill>
                <a:latin typeface="Courier New" panose="02070309020205020404" pitchFamily="49" charset="0"/>
                <a:cs typeface="Courier New" panose="02070309020205020404" pitchFamily="49" charset="0"/>
              </a:rPr>
              <a:t>accumulate</a:t>
            </a:r>
          </a:p>
        </p:txBody>
      </p:sp>
      <p:sp>
        <p:nvSpPr>
          <p:cNvPr id="7" name="TextBox 6">
            <a:extLst>
              <a:ext uri="{FF2B5EF4-FFF2-40B4-BE49-F238E27FC236}">
                <a16:creationId xmlns:a16="http://schemas.microsoft.com/office/drawing/2014/main" id="{62565B60-F49C-BB67-2FFF-40B715F9AF4D}"/>
              </a:ext>
            </a:extLst>
          </p:cNvPr>
          <p:cNvSpPr txBox="1"/>
          <p:nvPr/>
        </p:nvSpPr>
        <p:spPr>
          <a:xfrm>
            <a:off x="4984252" y="3524264"/>
            <a:ext cx="7207745" cy="646331"/>
          </a:xfrm>
          <a:prstGeom prst="rect">
            <a:avLst/>
          </a:prstGeom>
          <a:noFill/>
        </p:spPr>
        <p:txBody>
          <a:bodyPr wrap="square" rtlCol="0">
            <a:spAutoFit/>
          </a:bodyPr>
          <a:lstStyle/>
          <a:p>
            <a:r>
              <a:rPr lang="en-US" sz="3600" dirty="0">
                <a:solidFill>
                  <a:srgbClr val="FF0000"/>
                </a:solidFill>
                <a:latin typeface="Courier New" panose="02070309020205020404" pitchFamily="49" charset="0"/>
                <a:cs typeface="Courier New" panose="02070309020205020404" pitchFamily="49" charset="0"/>
              </a:rPr>
              <a:t>accumulate &amp; reduce</a:t>
            </a:r>
          </a:p>
        </p:txBody>
      </p:sp>
      <p:sp>
        <p:nvSpPr>
          <p:cNvPr id="8" name="TextBox 7">
            <a:extLst>
              <a:ext uri="{FF2B5EF4-FFF2-40B4-BE49-F238E27FC236}">
                <a16:creationId xmlns:a16="http://schemas.microsoft.com/office/drawing/2014/main" id="{82630564-1C7D-C209-4792-13652002390F}"/>
              </a:ext>
            </a:extLst>
          </p:cNvPr>
          <p:cNvSpPr txBox="1"/>
          <p:nvPr/>
        </p:nvSpPr>
        <p:spPr>
          <a:xfrm>
            <a:off x="4984255" y="5359460"/>
            <a:ext cx="7207745" cy="646331"/>
          </a:xfrm>
          <a:prstGeom prst="rect">
            <a:avLst/>
          </a:prstGeom>
          <a:noFill/>
        </p:spPr>
        <p:txBody>
          <a:bodyPr wrap="square" rtlCol="0">
            <a:spAutoFit/>
          </a:bodyPr>
          <a:lstStyle/>
          <a:p>
            <a:r>
              <a:rPr lang="en-US" sz="3600" dirty="0">
                <a:solidFill>
                  <a:srgbClr val="FF0000"/>
                </a:solidFill>
                <a:latin typeface="Courier New" panose="02070309020205020404" pitchFamily="49" charset="0"/>
                <a:cs typeface="Courier New" panose="02070309020205020404" pitchFamily="49" charset="0"/>
              </a:rPr>
              <a:t>reduce</a:t>
            </a:r>
          </a:p>
        </p:txBody>
      </p:sp>
    </p:spTree>
    <p:extLst>
      <p:ext uri="{BB962C8B-B14F-4D97-AF65-F5344CB8AC3E}">
        <p14:creationId xmlns:p14="http://schemas.microsoft.com/office/powerpoint/2010/main" val="52956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6" grpId="1"/>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D6FBFB-2107-BC0D-5FAF-A6D78D460D0A}"/>
              </a:ext>
            </a:extLst>
          </p:cNvPr>
          <p:cNvSpPr txBox="1"/>
          <p:nvPr/>
        </p:nvSpPr>
        <p:spPr>
          <a:xfrm>
            <a:off x="627355" y="1547424"/>
            <a:ext cx="10937289" cy="3416320"/>
          </a:xfrm>
          <a:prstGeom prst="rect">
            <a:avLst/>
          </a:prstGeom>
          <a:noFill/>
        </p:spPr>
        <p:txBody>
          <a:bodyPr wrap="square" rtlCol="0">
            <a:spAutoFit/>
          </a:bodyPr>
          <a:lstStyle/>
          <a:p>
            <a:r>
              <a:rPr lang="en-US" sz="3600" dirty="0">
                <a:latin typeface="Courier New" panose="02070309020205020404" pitchFamily="49" charset="0"/>
                <a:cs typeface="Courier New" panose="02070309020205020404" pitchFamily="49" charset="0"/>
              </a:rPr>
              <a:t>class Recorder </a:t>
            </a:r>
            <a:r>
              <a:rPr lang="en-US" sz="3600" dirty="0">
                <a:solidFill>
                  <a:srgbClr val="FF0000"/>
                </a:solidFill>
                <a:latin typeface="Courier New" panose="02070309020205020404" pitchFamily="49" charset="0"/>
                <a:cs typeface="Courier New" panose="02070309020205020404" pitchFamily="49" charset="0"/>
              </a:rPr>
              <a:t>implements Accumulator </a:t>
            </a:r>
            <a:r>
              <a:rPr lang="en-US" sz="3600" dirty="0">
                <a:latin typeface="Courier New" panose="02070309020205020404" pitchFamily="49" charset="0"/>
                <a:cs typeface="Courier New" panose="02070309020205020404" pitchFamily="49" charset="0"/>
              </a:rPr>
              <a:t>{</a:t>
            </a:r>
          </a:p>
          <a:p>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record (value); // </a:t>
            </a:r>
            <a:r>
              <a:rPr lang="en-US" sz="3600" dirty="0">
                <a:solidFill>
                  <a:srgbClr val="FF0000"/>
                </a:solidFill>
                <a:latin typeface="Courier New" panose="02070309020205020404" pitchFamily="49" charset="0"/>
                <a:cs typeface="Courier New" panose="02070309020205020404" pitchFamily="49" charset="0"/>
              </a:rPr>
              <a:t>accumulate</a:t>
            </a:r>
          </a:p>
          <a:p>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reduce();</a:t>
            </a:r>
          </a:p>
          <a:p>
            <a:r>
              <a:rPr lang="en-US" sz="3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73235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3B37DD-C32B-D1D8-8515-1AAA4F1E5F6E}"/>
              </a:ext>
            </a:extLst>
          </p:cNvPr>
          <p:cNvSpPr>
            <a:spLocks noGrp="1"/>
          </p:cNvSpPr>
          <p:nvPr>
            <p:ph type="body" idx="1"/>
          </p:nvPr>
        </p:nvSpPr>
        <p:spPr>
          <a:xfrm>
            <a:off x="839788" y="2027671"/>
            <a:ext cx="5157787" cy="4465203"/>
          </a:xfrm>
          <a:ln>
            <a:solidFill>
              <a:schemeClr val="accent1">
                <a:shade val="15000"/>
              </a:schemeClr>
            </a:solidFill>
          </a:ln>
        </p:spPr>
        <p:txBody>
          <a:bodyPr>
            <a:normAutofit/>
          </a:bodyPr>
          <a:lstStyle/>
          <a:p>
            <a:pPr algn="ctr"/>
            <a:r>
              <a:rPr lang="en-US" sz="3600" b="0" dirty="0"/>
              <a:t>Lucene 9.11</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5" name="Text Placeholder 4">
            <a:extLst>
              <a:ext uri="{FF2B5EF4-FFF2-40B4-BE49-F238E27FC236}">
                <a16:creationId xmlns:a16="http://schemas.microsoft.com/office/drawing/2014/main" id="{C7866393-06E4-0289-53BF-F1B3CDEC0352}"/>
              </a:ext>
            </a:extLst>
          </p:cNvPr>
          <p:cNvSpPr>
            <a:spLocks noGrp="1"/>
          </p:cNvSpPr>
          <p:nvPr>
            <p:ph type="body" sz="quarter" idx="3"/>
          </p:nvPr>
        </p:nvSpPr>
        <p:spPr>
          <a:xfrm>
            <a:off x="6172200" y="2027672"/>
            <a:ext cx="5183188" cy="4465202"/>
          </a:xfrm>
          <a:ln>
            <a:solidFill>
              <a:schemeClr val="accent1">
                <a:shade val="15000"/>
              </a:schemeClr>
            </a:solidFill>
          </a:ln>
        </p:spPr>
        <p:txBody>
          <a:bodyPr>
            <a:normAutofit/>
          </a:bodyPr>
          <a:lstStyle/>
          <a:p>
            <a:pPr algn="ctr"/>
            <a:r>
              <a:rPr lang="en-US" sz="3600" b="0" dirty="0"/>
              <a:t>Lucene 9.12</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2" name="Title 1">
            <a:extLst>
              <a:ext uri="{FF2B5EF4-FFF2-40B4-BE49-F238E27FC236}">
                <a16:creationId xmlns:a16="http://schemas.microsoft.com/office/drawing/2014/main" id="{853EB8D5-7DAE-3BB9-703A-D909564B98E4}"/>
              </a:ext>
            </a:extLst>
          </p:cNvPr>
          <p:cNvSpPr>
            <a:spLocks noGrp="1"/>
          </p:cNvSpPr>
          <p:nvPr>
            <p:ph type="title"/>
          </p:nvPr>
        </p:nvSpPr>
        <p:spPr>
          <a:xfrm>
            <a:off x="2353573" y="365125"/>
            <a:ext cx="7637450" cy="1325563"/>
          </a:xfrm>
        </p:spPr>
        <p:txBody>
          <a:bodyPr>
            <a:normAutofit/>
          </a:bodyPr>
          <a:lstStyle/>
          <a:p>
            <a:pPr algn="ctr"/>
            <a:r>
              <a:rPr lang="en-US" sz="4400" dirty="0"/>
              <a:t>Defining aggregations</a:t>
            </a:r>
            <a:endParaRPr lang="en-US" dirty="0"/>
          </a:p>
        </p:txBody>
      </p:sp>
      <p:pic>
        <p:nvPicPr>
          <p:cNvPr id="7" name="Content Placeholder 5">
            <a:extLst>
              <a:ext uri="{FF2B5EF4-FFF2-40B4-BE49-F238E27FC236}">
                <a16:creationId xmlns:a16="http://schemas.microsoft.com/office/drawing/2014/main" id="{F1408B0E-5EAA-EB91-D0FF-CE97347E9233}"/>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2343568" y="424878"/>
            <a:ext cx="1206055" cy="1206055"/>
          </a:xfrm>
          <a:prstGeom prst="rect">
            <a:avLst/>
          </a:prstGeom>
        </p:spPr>
      </p:pic>
      <p:pic>
        <p:nvPicPr>
          <p:cNvPr id="4" name="Picture 2">
            <a:extLst>
              <a:ext uri="{FF2B5EF4-FFF2-40B4-BE49-F238E27FC236}">
                <a16:creationId xmlns:a16="http://schemas.microsoft.com/office/drawing/2014/main" id="{6A4C93B6-1080-D0B4-34E7-32B7ECE9B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9326" y="3639410"/>
            <a:ext cx="2108935" cy="2108935"/>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35921FFA-3F0A-CD6D-D8F8-676011906D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4782" y="3699978"/>
            <a:ext cx="1987798" cy="1987798"/>
          </a:xfrm>
          <a:prstGeom prst="rect">
            <a:avLst/>
          </a:prstGeom>
        </p:spPr>
      </p:pic>
    </p:spTree>
    <p:extLst>
      <p:ext uri="{BB962C8B-B14F-4D97-AF65-F5344CB8AC3E}">
        <p14:creationId xmlns:p14="http://schemas.microsoft.com/office/powerpoint/2010/main" val="188515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FB826C-B8A9-8C40-10BC-CD3295889F29}"/>
              </a:ext>
            </a:extLst>
          </p:cNvPr>
          <p:cNvPicPr>
            <a:picLocks noGrp="1" noChangeAspect="1"/>
          </p:cNvPicPr>
          <p:nvPr>
            <p:ph idx="1"/>
          </p:nvPr>
        </p:nvPicPr>
        <p:blipFill>
          <a:blip r:embed="rId3"/>
          <a:stretch>
            <a:fillRect/>
          </a:stretch>
        </p:blipFill>
        <p:spPr>
          <a:xfrm rot="20446446">
            <a:off x="1144835" y="400479"/>
            <a:ext cx="1206055" cy="1206055"/>
          </a:xfrm>
        </p:spPr>
      </p:pic>
      <p:pic>
        <p:nvPicPr>
          <p:cNvPr id="7" name="Content Placeholder 5">
            <a:extLst>
              <a:ext uri="{FF2B5EF4-FFF2-40B4-BE49-F238E27FC236}">
                <a16:creationId xmlns:a16="http://schemas.microsoft.com/office/drawing/2014/main" id="{9253198B-99BA-7B02-28C7-9D11442DCD2A}"/>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1144835" y="2186945"/>
            <a:ext cx="1206055" cy="1206055"/>
          </a:xfrm>
          <a:prstGeom prst="rect">
            <a:avLst/>
          </a:prstGeom>
        </p:spPr>
      </p:pic>
      <p:pic>
        <p:nvPicPr>
          <p:cNvPr id="12" name="Content Placeholder 5">
            <a:extLst>
              <a:ext uri="{FF2B5EF4-FFF2-40B4-BE49-F238E27FC236}">
                <a16:creationId xmlns:a16="http://schemas.microsoft.com/office/drawing/2014/main" id="{874E0A10-DADA-03EB-42A0-A772C0942852}"/>
              </a:ext>
            </a:extLst>
          </p:cNvPr>
          <p:cNvPicPr>
            <a:picLocks noChangeAspect="1"/>
          </p:cNvPicPr>
          <p:nvPr/>
        </p:nvPicPr>
        <p:blipFill>
          <a:blip r:embed="rId3"/>
          <a:stretch>
            <a:fillRect/>
          </a:stretch>
        </p:blipFill>
        <p:spPr>
          <a:xfrm rot="20446446">
            <a:off x="6114935" y="400479"/>
            <a:ext cx="1206055" cy="1206055"/>
          </a:xfrm>
          <a:prstGeom prst="rect">
            <a:avLst/>
          </a:prstGeom>
        </p:spPr>
      </p:pic>
      <p:sp>
        <p:nvSpPr>
          <p:cNvPr id="15" name="TextBox 14">
            <a:extLst>
              <a:ext uri="{FF2B5EF4-FFF2-40B4-BE49-F238E27FC236}">
                <a16:creationId xmlns:a16="http://schemas.microsoft.com/office/drawing/2014/main" id="{334DFA9C-C441-C6FF-DED5-52AF45B8F855}"/>
              </a:ext>
            </a:extLst>
          </p:cNvPr>
          <p:cNvSpPr txBox="1"/>
          <p:nvPr/>
        </p:nvSpPr>
        <p:spPr>
          <a:xfrm>
            <a:off x="2515830" y="526453"/>
            <a:ext cx="3247730" cy="954107"/>
          </a:xfrm>
          <a:prstGeom prst="rect">
            <a:avLst/>
          </a:prstGeom>
          <a:noFill/>
        </p:spPr>
        <p:txBody>
          <a:bodyPr wrap="square" rtlCol="0">
            <a:spAutoFit/>
          </a:bodyPr>
          <a:lstStyle/>
          <a:p>
            <a:r>
              <a:rPr lang="en-US" sz="2800" dirty="0"/>
              <a:t>Dynamic</a:t>
            </a:r>
          </a:p>
          <a:p>
            <a:r>
              <a:rPr lang="en-US" sz="2800" dirty="0"/>
              <a:t>aggregation groups</a:t>
            </a:r>
          </a:p>
        </p:txBody>
      </p:sp>
      <p:sp>
        <p:nvSpPr>
          <p:cNvPr id="16" name="TextBox 15">
            <a:extLst>
              <a:ext uri="{FF2B5EF4-FFF2-40B4-BE49-F238E27FC236}">
                <a16:creationId xmlns:a16="http://schemas.microsoft.com/office/drawing/2014/main" id="{FC15B2BF-5D13-762E-5261-803ACCFCD8BE}"/>
              </a:ext>
            </a:extLst>
          </p:cNvPr>
          <p:cNvSpPr txBox="1"/>
          <p:nvPr/>
        </p:nvSpPr>
        <p:spPr>
          <a:xfrm>
            <a:off x="7573858" y="526452"/>
            <a:ext cx="3247730" cy="954107"/>
          </a:xfrm>
          <a:prstGeom prst="rect">
            <a:avLst/>
          </a:prstGeom>
          <a:noFill/>
        </p:spPr>
        <p:txBody>
          <a:bodyPr wrap="square" rtlCol="0">
            <a:spAutoFit/>
          </a:bodyPr>
          <a:lstStyle/>
          <a:p>
            <a:r>
              <a:rPr lang="en-US" sz="2800" dirty="0"/>
              <a:t>Defining</a:t>
            </a:r>
          </a:p>
          <a:p>
            <a:r>
              <a:rPr lang="en-US" sz="2800" dirty="0"/>
              <a:t>aggregations</a:t>
            </a:r>
          </a:p>
        </p:txBody>
      </p:sp>
      <p:sp>
        <p:nvSpPr>
          <p:cNvPr id="17" name="TextBox 16">
            <a:extLst>
              <a:ext uri="{FF2B5EF4-FFF2-40B4-BE49-F238E27FC236}">
                <a16:creationId xmlns:a16="http://schemas.microsoft.com/office/drawing/2014/main" id="{A6426D65-05AA-E288-EA30-4B673FCCFE63}"/>
              </a:ext>
            </a:extLst>
          </p:cNvPr>
          <p:cNvSpPr txBox="1"/>
          <p:nvPr/>
        </p:nvSpPr>
        <p:spPr>
          <a:xfrm>
            <a:off x="2515830" y="2312918"/>
            <a:ext cx="3247730" cy="954107"/>
          </a:xfrm>
          <a:prstGeom prst="rect">
            <a:avLst/>
          </a:prstGeom>
          <a:noFill/>
        </p:spPr>
        <p:txBody>
          <a:bodyPr wrap="square" rtlCol="0">
            <a:spAutoFit/>
          </a:bodyPr>
          <a:lstStyle/>
          <a:p>
            <a:r>
              <a:rPr lang="en-US" sz="2800" dirty="0"/>
              <a:t>Multiple</a:t>
            </a:r>
            <a:br>
              <a:rPr lang="en-US" sz="2800" dirty="0"/>
            </a:br>
            <a:r>
              <a:rPr lang="en-US" sz="2800" dirty="0"/>
              <a:t>aggregations</a:t>
            </a:r>
          </a:p>
        </p:txBody>
      </p:sp>
    </p:spTree>
    <p:extLst>
      <p:ext uri="{BB962C8B-B14F-4D97-AF65-F5344CB8AC3E}">
        <p14:creationId xmlns:p14="http://schemas.microsoft.com/office/powerpoint/2010/main" val="102936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7"/>
                                        </p:tgtEl>
                                      </p:cBhvr>
                                    </p:animEffect>
                                    <p:animScale>
                                      <p:cBhvr>
                                        <p:cTn id="9" dur="250" autoRev="1" fill="hold"/>
                                        <p:tgtEl>
                                          <p:spTgt spid="7"/>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DBF01E-2757-8F5A-C1B1-FDD747E9D4CA}"/>
              </a:ext>
            </a:extLst>
          </p:cNvPr>
          <p:cNvPicPr>
            <a:picLocks noChangeAspect="1"/>
          </p:cNvPicPr>
          <p:nvPr/>
        </p:nvPicPr>
        <p:blipFill>
          <a:blip r:embed="rId3"/>
          <a:stretch>
            <a:fillRect/>
          </a:stretch>
        </p:blipFill>
        <p:spPr>
          <a:xfrm>
            <a:off x="1000050" y="1933553"/>
            <a:ext cx="10191899" cy="2990893"/>
          </a:xfrm>
          <a:prstGeom prst="rect">
            <a:avLst/>
          </a:prstGeom>
        </p:spPr>
      </p:pic>
    </p:spTree>
    <p:extLst>
      <p:ext uri="{BB962C8B-B14F-4D97-AF65-F5344CB8AC3E}">
        <p14:creationId xmlns:p14="http://schemas.microsoft.com/office/powerpoint/2010/main" val="3337552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5204BE-35C4-35C6-5E74-FAE2D8588C78}"/>
              </a:ext>
            </a:extLst>
          </p:cNvPr>
          <p:cNvSpPr/>
          <p:nvPr/>
        </p:nvSpPr>
        <p:spPr>
          <a:xfrm>
            <a:off x="1434164" y="924025"/>
            <a:ext cx="3339967" cy="20405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Match</a:t>
            </a:r>
          </a:p>
        </p:txBody>
      </p:sp>
      <p:sp>
        <p:nvSpPr>
          <p:cNvPr id="4" name="Rectangle 3">
            <a:extLst>
              <a:ext uri="{FF2B5EF4-FFF2-40B4-BE49-F238E27FC236}">
                <a16:creationId xmlns:a16="http://schemas.microsoft.com/office/drawing/2014/main" id="{EF210951-9CF5-9B7E-A33C-D59EDCE09FAF}"/>
              </a:ext>
            </a:extLst>
          </p:cNvPr>
          <p:cNvSpPr/>
          <p:nvPr/>
        </p:nvSpPr>
        <p:spPr>
          <a:xfrm>
            <a:off x="7417871" y="924025"/>
            <a:ext cx="3339967" cy="20405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Facet</a:t>
            </a:r>
          </a:p>
        </p:txBody>
      </p:sp>
      <p:sp>
        <p:nvSpPr>
          <p:cNvPr id="5" name="Rectangle 4">
            <a:extLst>
              <a:ext uri="{FF2B5EF4-FFF2-40B4-BE49-F238E27FC236}">
                <a16:creationId xmlns:a16="http://schemas.microsoft.com/office/drawing/2014/main" id="{23196C16-A77D-9001-649E-7D1405AD4AB6}"/>
              </a:ext>
            </a:extLst>
          </p:cNvPr>
          <p:cNvSpPr/>
          <p:nvPr/>
        </p:nvSpPr>
        <p:spPr>
          <a:xfrm>
            <a:off x="3959192" y="4079507"/>
            <a:ext cx="4273616" cy="20405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Match &amp; Facet</a:t>
            </a:r>
          </a:p>
        </p:txBody>
      </p:sp>
      <p:sp>
        <p:nvSpPr>
          <p:cNvPr id="6" name="Right Arrow 5">
            <a:extLst>
              <a:ext uri="{FF2B5EF4-FFF2-40B4-BE49-F238E27FC236}">
                <a16:creationId xmlns:a16="http://schemas.microsoft.com/office/drawing/2014/main" id="{D338D90D-5403-72A8-91B3-34175F236E95}"/>
              </a:ext>
            </a:extLst>
          </p:cNvPr>
          <p:cNvSpPr/>
          <p:nvPr/>
        </p:nvSpPr>
        <p:spPr>
          <a:xfrm>
            <a:off x="240630" y="1732547"/>
            <a:ext cx="1193532" cy="42351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8E4934F6-FF07-272B-44E7-863AF396CB98}"/>
              </a:ext>
            </a:extLst>
          </p:cNvPr>
          <p:cNvSpPr/>
          <p:nvPr/>
        </p:nvSpPr>
        <p:spPr>
          <a:xfrm>
            <a:off x="4774129" y="1732547"/>
            <a:ext cx="2643741" cy="42351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00E3246-133F-B422-0AA8-B0350A6D6C2D}"/>
              </a:ext>
            </a:extLst>
          </p:cNvPr>
          <p:cNvSpPr/>
          <p:nvPr/>
        </p:nvSpPr>
        <p:spPr>
          <a:xfrm>
            <a:off x="1315451" y="4888029"/>
            <a:ext cx="2643741" cy="42351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79A99E9E-7C9B-5D1D-F82E-4249C3CC0863}"/>
              </a:ext>
            </a:extLst>
          </p:cNvPr>
          <p:cNvSpPr/>
          <p:nvPr/>
        </p:nvSpPr>
        <p:spPr>
          <a:xfrm>
            <a:off x="8232808" y="4888029"/>
            <a:ext cx="2643741" cy="42351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A89EE9CD-98B9-6AFB-0898-E79FE9DC36B7}"/>
              </a:ext>
            </a:extLst>
          </p:cNvPr>
          <p:cNvSpPr/>
          <p:nvPr/>
        </p:nvSpPr>
        <p:spPr>
          <a:xfrm>
            <a:off x="10757838" y="1732547"/>
            <a:ext cx="1193532" cy="42351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028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E74582-48F6-9BD6-C334-7AF287A0DD08}"/>
              </a:ext>
            </a:extLst>
          </p:cNvPr>
          <p:cNvSpPr txBox="1"/>
          <p:nvPr/>
        </p:nvSpPr>
        <p:spPr>
          <a:xfrm>
            <a:off x="1923448" y="1536174"/>
            <a:ext cx="8345103" cy="3785652"/>
          </a:xfrm>
          <a:prstGeom prst="rect">
            <a:avLst/>
          </a:prstGeom>
          <a:noFill/>
        </p:spPr>
        <p:txBody>
          <a:bodyPr wrap="square" rtlCol="0">
            <a:spAutoFit/>
          </a:bodyPr>
          <a:lstStyle/>
          <a:p>
            <a:pPr algn="ctr"/>
            <a:r>
              <a:rPr lang="en-US" sz="8000" dirty="0"/>
              <a:t>-44% p99 latency</a:t>
            </a:r>
          </a:p>
          <a:p>
            <a:pPr algn="ctr"/>
            <a:endParaRPr lang="en-US" sz="8000" dirty="0"/>
          </a:p>
          <a:p>
            <a:pPr algn="ctr"/>
            <a:r>
              <a:rPr lang="en-US" sz="8000" dirty="0"/>
              <a:t>+15% throughput</a:t>
            </a:r>
          </a:p>
        </p:txBody>
      </p:sp>
    </p:spTree>
    <p:extLst>
      <p:ext uri="{BB962C8B-B14F-4D97-AF65-F5344CB8AC3E}">
        <p14:creationId xmlns:p14="http://schemas.microsoft.com/office/powerpoint/2010/main" val="3778780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3B37DD-C32B-D1D8-8515-1AAA4F1E5F6E}"/>
              </a:ext>
            </a:extLst>
          </p:cNvPr>
          <p:cNvSpPr>
            <a:spLocks noGrp="1"/>
          </p:cNvSpPr>
          <p:nvPr>
            <p:ph type="body" idx="1"/>
          </p:nvPr>
        </p:nvSpPr>
        <p:spPr>
          <a:xfrm>
            <a:off x="839788" y="2027671"/>
            <a:ext cx="5157787" cy="4465203"/>
          </a:xfrm>
          <a:ln>
            <a:solidFill>
              <a:schemeClr val="accent1">
                <a:shade val="15000"/>
              </a:schemeClr>
            </a:solidFill>
          </a:ln>
        </p:spPr>
        <p:txBody>
          <a:bodyPr>
            <a:normAutofit/>
          </a:bodyPr>
          <a:lstStyle/>
          <a:p>
            <a:pPr algn="ctr"/>
            <a:r>
              <a:rPr lang="en-US" sz="3600" b="0" dirty="0"/>
              <a:t>Lucene 9.11</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5" name="Text Placeholder 4">
            <a:extLst>
              <a:ext uri="{FF2B5EF4-FFF2-40B4-BE49-F238E27FC236}">
                <a16:creationId xmlns:a16="http://schemas.microsoft.com/office/drawing/2014/main" id="{C7866393-06E4-0289-53BF-F1B3CDEC0352}"/>
              </a:ext>
            </a:extLst>
          </p:cNvPr>
          <p:cNvSpPr>
            <a:spLocks noGrp="1"/>
          </p:cNvSpPr>
          <p:nvPr>
            <p:ph type="body" sz="quarter" idx="3"/>
          </p:nvPr>
        </p:nvSpPr>
        <p:spPr>
          <a:xfrm>
            <a:off x="6172200" y="2027672"/>
            <a:ext cx="5183188" cy="4465202"/>
          </a:xfrm>
          <a:ln>
            <a:solidFill>
              <a:schemeClr val="accent1">
                <a:shade val="15000"/>
              </a:schemeClr>
            </a:solidFill>
          </a:ln>
        </p:spPr>
        <p:txBody>
          <a:bodyPr>
            <a:normAutofit/>
          </a:bodyPr>
          <a:lstStyle/>
          <a:p>
            <a:pPr algn="ctr"/>
            <a:r>
              <a:rPr lang="en-US" sz="3600" b="0" dirty="0"/>
              <a:t>Lucene 9.12</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2" name="Title 1">
            <a:extLst>
              <a:ext uri="{FF2B5EF4-FFF2-40B4-BE49-F238E27FC236}">
                <a16:creationId xmlns:a16="http://schemas.microsoft.com/office/drawing/2014/main" id="{853EB8D5-7DAE-3BB9-703A-D909564B98E4}"/>
              </a:ext>
            </a:extLst>
          </p:cNvPr>
          <p:cNvSpPr>
            <a:spLocks noGrp="1"/>
          </p:cNvSpPr>
          <p:nvPr>
            <p:ph type="title"/>
          </p:nvPr>
        </p:nvSpPr>
        <p:spPr>
          <a:xfrm>
            <a:off x="2353573" y="365125"/>
            <a:ext cx="7637450" cy="1325563"/>
          </a:xfrm>
        </p:spPr>
        <p:txBody>
          <a:bodyPr>
            <a:normAutofit/>
          </a:bodyPr>
          <a:lstStyle/>
          <a:p>
            <a:pPr algn="ctr"/>
            <a:r>
              <a:rPr lang="en-US" sz="4400" dirty="0"/>
              <a:t>Multiple aggregations</a:t>
            </a:r>
            <a:endParaRPr lang="en-US" dirty="0"/>
          </a:p>
        </p:txBody>
      </p:sp>
      <p:pic>
        <p:nvPicPr>
          <p:cNvPr id="7" name="Content Placeholder 5">
            <a:extLst>
              <a:ext uri="{FF2B5EF4-FFF2-40B4-BE49-F238E27FC236}">
                <a16:creationId xmlns:a16="http://schemas.microsoft.com/office/drawing/2014/main" id="{F1408B0E-5EAA-EB91-D0FF-CE97347E9233}"/>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2343568" y="424878"/>
            <a:ext cx="1206055" cy="1206055"/>
          </a:xfrm>
          <a:prstGeom prst="rect">
            <a:avLst/>
          </a:prstGeom>
        </p:spPr>
      </p:pic>
      <p:pic>
        <p:nvPicPr>
          <p:cNvPr id="13" name="Picture 2">
            <a:extLst>
              <a:ext uri="{FF2B5EF4-FFF2-40B4-BE49-F238E27FC236}">
                <a16:creationId xmlns:a16="http://schemas.microsoft.com/office/drawing/2014/main" id="{032C274E-9FC2-FF3D-866D-2A5B6AA5F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9326" y="3639410"/>
            <a:ext cx="2108935" cy="2108935"/>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9800D8E9-6D66-DDF0-05D6-92530BE4E9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4782" y="3699978"/>
            <a:ext cx="1987798" cy="1987798"/>
          </a:xfrm>
          <a:prstGeom prst="rect">
            <a:avLst/>
          </a:prstGeom>
        </p:spPr>
      </p:pic>
    </p:spTree>
    <p:extLst>
      <p:ext uri="{BB962C8B-B14F-4D97-AF65-F5344CB8AC3E}">
        <p14:creationId xmlns:p14="http://schemas.microsoft.com/office/powerpoint/2010/main" val="2764819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9D93-F6B1-F868-536C-07D7F2CE3718}"/>
              </a:ext>
            </a:extLst>
          </p:cNvPr>
          <p:cNvSpPr>
            <a:spLocks noGrp="1"/>
          </p:cNvSpPr>
          <p:nvPr>
            <p:ph type="ctrTitle"/>
          </p:nvPr>
        </p:nvSpPr>
        <p:spPr>
          <a:xfrm>
            <a:off x="4611756" y="479631"/>
            <a:ext cx="7182678" cy="4625009"/>
          </a:xfrm>
        </p:spPr>
        <p:txBody>
          <a:bodyPr>
            <a:normAutofit/>
          </a:bodyPr>
          <a:lstStyle/>
          <a:p>
            <a:r>
              <a:rPr lang="en-US" dirty="0"/>
              <a:t>Completing the Puzzle: </a:t>
            </a:r>
            <a:br>
              <a:rPr lang="en-US" dirty="0"/>
            </a:br>
            <a:r>
              <a:rPr lang="en-US" dirty="0"/>
              <a:t>Lucene is Still</a:t>
            </a:r>
            <a:br>
              <a:rPr lang="en-US" dirty="0"/>
            </a:br>
            <a:r>
              <a:rPr lang="en-US" dirty="0"/>
              <a:t>Missing an Aggregation Engine</a:t>
            </a:r>
          </a:p>
        </p:txBody>
      </p:sp>
      <p:pic>
        <p:nvPicPr>
          <p:cNvPr id="5" name="Picture 4">
            <a:extLst>
              <a:ext uri="{FF2B5EF4-FFF2-40B4-BE49-F238E27FC236}">
                <a16:creationId xmlns:a16="http://schemas.microsoft.com/office/drawing/2014/main" id="{E54DC539-C5AA-8160-BD99-A80E2BC23253}"/>
              </a:ext>
            </a:extLst>
          </p:cNvPr>
          <p:cNvPicPr>
            <a:picLocks noChangeAspect="1"/>
          </p:cNvPicPr>
          <p:nvPr/>
        </p:nvPicPr>
        <p:blipFill>
          <a:blip r:embed="rId3"/>
          <a:stretch>
            <a:fillRect/>
          </a:stretch>
        </p:blipFill>
        <p:spPr>
          <a:xfrm>
            <a:off x="781878" y="353736"/>
            <a:ext cx="4876800" cy="4876800"/>
          </a:xfrm>
          <a:prstGeom prst="rect">
            <a:avLst/>
          </a:prstGeom>
        </p:spPr>
      </p:pic>
      <p:sp>
        <p:nvSpPr>
          <p:cNvPr id="3" name="Multiply 2">
            <a:extLst>
              <a:ext uri="{FF2B5EF4-FFF2-40B4-BE49-F238E27FC236}">
                <a16:creationId xmlns:a16="http://schemas.microsoft.com/office/drawing/2014/main" id="{9FE81F88-31A1-CF57-5A6C-42104AFABC17}"/>
              </a:ext>
            </a:extLst>
          </p:cNvPr>
          <p:cNvSpPr/>
          <p:nvPr/>
        </p:nvSpPr>
        <p:spPr>
          <a:xfrm>
            <a:off x="6187737" y="1997476"/>
            <a:ext cx="4017594" cy="3614799"/>
          </a:xfrm>
          <a:prstGeom prst="mathMultiply">
            <a:avLst>
              <a:gd name="adj1" fmla="val 1121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3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FB826C-B8A9-8C40-10BC-CD3295889F29}"/>
              </a:ext>
            </a:extLst>
          </p:cNvPr>
          <p:cNvPicPr>
            <a:picLocks noGrp="1" noChangeAspect="1"/>
          </p:cNvPicPr>
          <p:nvPr>
            <p:ph idx="1"/>
          </p:nvPr>
        </p:nvPicPr>
        <p:blipFill>
          <a:blip r:embed="rId3"/>
          <a:stretch>
            <a:fillRect/>
          </a:stretch>
        </p:blipFill>
        <p:spPr>
          <a:xfrm rot="20446446">
            <a:off x="1144835" y="400479"/>
            <a:ext cx="1206055" cy="1206055"/>
          </a:xfrm>
        </p:spPr>
      </p:pic>
      <p:pic>
        <p:nvPicPr>
          <p:cNvPr id="7" name="Content Placeholder 5">
            <a:extLst>
              <a:ext uri="{FF2B5EF4-FFF2-40B4-BE49-F238E27FC236}">
                <a16:creationId xmlns:a16="http://schemas.microsoft.com/office/drawing/2014/main" id="{9253198B-99BA-7B02-28C7-9D11442DCD2A}"/>
              </a:ext>
            </a:extLst>
          </p:cNvPr>
          <p:cNvPicPr>
            <a:picLocks noChangeAspect="1"/>
          </p:cNvPicPr>
          <p:nvPr/>
        </p:nvPicPr>
        <p:blipFill>
          <a:blip r:embed="rId3"/>
          <a:stretch>
            <a:fillRect/>
          </a:stretch>
        </p:blipFill>
        <p:spPr>
          <a:xfrm rot="20446446">
            <a:off x="1144835" y="2186945"/>
            <a:ext cx="1206055" cy="1206055"/>
          </a:xfrm>
          <a:prstGeom prst="rect">
            <a:avLst/>
          </a:prstGeom>
        </p:spPr>
      </p:pic>
      <p:pic>
        <p:nvPicPr>
          <p:cNvPr id="12" name="Content Placeholder 5">
            <a:extLst>
              <a:ext uri="{FF2B5EF4-FFF2-40B4-BE49-F238E27FC236}">
                <a16:creationId xmlns:a16="http://schemas.microsoft.com/office/drawing/2014/main" id="{874E0A10-DADA-03EB-42A0-A772C0942852}"/>
              </a:ext>
            </a:extLst>
          </p:cNvPr>
          <p:cNvPicPr>
            <a:picLocks noChangeAspect="1"/>
          </p:cNvPicPr>
          <p:nvPr/>
        </p:nvPicPr>
        <p:blipFill>
          <a:blip r:embed="rId3"/>
          <a:stretch>
            <a:fillRect/>
          </a:stretch>
        </p:blipFill>
        <p:spPr>
          <a:xfrm rot="20446446">
            <a:off x="6114935" y="400479"/>
            <a:ext cx="1206055" cy="1206055"/>
          </a:xfrm>
          <a:prstGeom prst="rect">
            <a:avLst/>
          </a:prstGeom>
        </p:spPr>
      </p:pic>
      <p:pic>
        <p:nvPicPr>
          <p:cNvPr id="13" name="Content Placeholder 5">
            <a:extLst>
              <a:ext uri="{FF2B5EF4-FFF2-40B4-BE49-F238E27FC236}">
                <a16:creationId xmlns:a16="http://schemas.microsoft.com/office/drawing/2014/main" id="{B27E252E-9BF5-0E69-7A2E-1DC4379DED52}"/>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6114928" y="2186955"/>
            <a:ext cx="1206000" cy="1206000"/>
          </a:xfrm>
          <a:prstGeom prst="rect">
            <a:avLst/>
          </a:prstGeom>
        </p:spPr>
      </p:pic>
      <p:sp>
        <p:nvSpPr>
          <p:cNvPr id="15" name="TextBox 14">
            <a:extLst>
              <a:ext uri="{FF2B5EF4-FFF2-40B4-BE49-F238E27FC236}">
                <a16:creationId xmlns:a16="http://schemas.microsoft.com/office/drawing/2014/main" id="{334DFA9C-C441-C6FF-DED5-52AF45B8F855}"/>
              </a:ext>
            </a:extLst>
          </p:cNvPr>
          <p:cNvSpPr txBox="1"/>
          <p:nvPr/>
        </p:nvSpPr>
        <p:spPr>
          <a:xfrm>
            <a:off x="2515830" y="526453"/>
            <a:ext cx="3247730" cy="954107"/>
          </a:xfrm>
          <a:prstGeom prst="rect">
            <a:avLst/>
          </a:prstGeom>
          <a:noFill/>
        </p:spPr>
        <p:txBody>
          <a:bodyPr wrap="square" rtlCol="0">
            <a:spAutoFit/>
          </a:bodyPr>
          <a:lstStyle/>
          <a:p>
            <a:r>
              <a:rPr lang="en-US" sz="2800" dirty="0"/>
              <a:t>Dynamic</a:t>
            </a:r>
          </a:p>
          <a:p>
            <a:r>
              <a:rPr lang="en-US" sz="2800" dirty="0"/>
              <a:t>aggregation groups</a:t>
            </a:r>
          </a:p>
        </p:txBody>
      </p:sp>
      <p:sp>
        <p:nvSpPr>
          <p:cNvPr id="16" name="TextBox 15">
            <a:extLst>
              <a:ext uri="{FF2B5EF4-FFF2-40B4-BE49-F238E27FC236}">
                <a16:creationId xmlns:a16="http://schemas.microsoft.com/office/drawing/2014/main" id="{FC15B2BF-5D13-762E-5261-803ACCFCD8BE}"/>
              </a:ext>
            </a:extLst>
          </p:cNvPr>
          <p:cNvSpPr txBox="1"/>
          <p:nvPr/>
        </p:nvSpPr>
        <p:spPr>
          <a:xfrm>
            <a:off x="7573858" y="526452"/>
            <a:ext cx="3247730" cy="954107"/>
          </a:xfrm>
          <a:prstGeom prst="rect">
            <a:avLst/>
          </a:prstGeom>
          <a:noFill/>
        </p:spPr>
        <p:txBody>
          <a:bodyPr wrap="square" rtlCol="0">
            <a:spAutoFit/>
          </a:bodyPr>
          <a:lstStyle/>
          <a:p>
            <a:r>
              <a:rPr lang="en-US" sz="2800" dirty="0"/>
              <a:t>Defining</a:t>
            </a:r>
          </a:p>
          <a:p>
            <a:r>
              <a:rPr lang="en-US" sz="2800" dirty="0"/>
              <a:t>aggregations</a:t>
            </a:r>
          </a:p>
        </p:txBody>
      </p:sp>
      <p:sp>
        <p:nvSpPr>
          <p:cNvPr id="17" name="TextBox 16">
            <a:extLst>
              <a:ext uri="{FF2B5EF4-FFF2-40B4-BE49-F238E27FC236}">
                <a16:creationId xmlns:a16="http://schemas.microsoft.com/office/drawing/2014/main" id="{A6426D65-05AA-E288-EA30-4B673FCCFE63}"/>
              </a:ext>
            </a:extLst>
          </p:cNvPr>
          <p:cNvSpPr txBox="1"/>
          <p:nvPr/>
        </p:nvSpPr>
        <p:spPr>
          <a:xfrm>
            <a:off x="2515830" y="2312918"/>
            <a:ext cx="3247730" cy="954107"/>
          </a:xfrm>
          <a:prstGeom prst="rect">
            <a:avLst/>
          </a:prstGeom>
          <a:noFill/>
        </p:spPr>
        <p:txBody>
          <a:bodyPr wrap="square" rtlCol="0">
            <a:spAutoFit/>
          </a:bodyPr>
          <a:lstStyle/>
          <a:p>
            <a:r>
              <a:rPr lang="en-US" sz="2800" dirty="0"/>
              <a:t>Multiple</a:t>
            </a:r>
            <a:br>
              <a:rPr lang="en-US" sz="2800" dirty="0"/>
            </a:br>
            <a:r>
              <a:rPr lang="en-US" sz="2800" dirty="0"/>
              <a:t>aggregations</a:t>
            </a:r>
          </a:p>
        </p:txBody>
      </p:sp>
      <p:sp>
        <p:nvSpPr>
          <p:cNvPr id="18" name="TextBox 17">
            <a:extLst>
              <a:ext uri="{FF2B5EF4-FFF2-40B4-BE49-F238E27FC236}">
                <a16:creationId xmlns:a16="http://schemas.microsoft.com/office/drawing/2014/main" id="{89D34AC0-037E-20AD-FE12-2E31CA425289}"/>
              </a:ext>
            </a:extLst>
          </p:cNvPr>
          <p:cNvSpPr txBox="1"/>
          <p:nvPr/>
        </p:nvSpPr>
        <p:spPr>
          <a:xfrm>
            <a:off x="7573858" y="2312918"/>
            <a:ext cx="3247730" cy="954107"/>
          </a:xfrm>
          <a:prstGeom prst="rect">
            <a:avLst/>
          </a:prstGeom>
          <a:noFill/>
        </p:spPr>
        <p:txBody>
          <a:bodyPr wrap="square" rtlCol="0">
            <a:spAutoFit/>
          </a:bodyPr>
          <a:lstStyle/>
          <a:p>
            <a:r>
              <a:rPr lang="en-US" sz="2800" dirty="0"/>
              <a:t>Aggregation</a:t>
            </a:r>
          </a:p>
          <a:p>
            <a:r>
              <a:rPr lang="en-US" sz="2800" dirty="0"/>
              <a:t>expressions</a:t>
            </a:r>
          </a:p>
        </p:txBody>
      </p:sp>
    </p:spTree>
    <p:extLst>
      <p:ext uri="{BB962C8B-B14F-4D97-AF65-F5344CB8AC3E}">
        <p14:creationId xmlns:p14="http://schemas.microsoft.com/office/powerpoint/2010/main" val="21558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3"/>
                                        </p:tgtEl>
                                      </p:cBhvr>
                                    </p:animEffect>
                                    <p:animScale>
                                      <p:cBhvr>
                                        <p:cTn id="9" dur="250" autoRev="1" fill="hold"/>
                                        <p:tgtEl>
                                          <p:spTgt spid="13"/>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7A4EF-176D-E727-751F-09DE6928BE5C}"/>
              </a:ext>
            </a:extLst>
          </p:cNvPr>
          <p:cNvSpPr txBox="1"/>
          <p:nvPr/>
        </p:nvSpPr>
        <p:spPr>
          <a:xfrm>
            <a:off x="1024466" y="3429000"/>
            <a:ext cx="9508067" cy="1200329"/>
          </a:xfrm>
          <a:prstGeom prst="rect">
            <a:avLst/>
          </a:prstGeom>
          <a:noFill/>
        </p:spPr>
        <p:txBody>
          <a:bodyPr wrap="square" rtlCol="0">
            <a:spAutoFit/>
          </a:bodyPr>
          <a:lstStyle/>
          <a:p>
            <a:r>
              <a:rPr lang="en-US" sz="3600" dirty="0"/>
              <a:t>Arithmetic over aggregations:</a:t>
            </a:r>
            <a:br>
              <a:rPr lang="en-US" sz="3600" dirty="0">
                <a:solidFill>
                  <a:schemeClr val="accent5"/>
                </a:solidFill>
              </a:rPr>
            </a:br>
            <a:r>
              <a:rPr lang="en-US" sz="3600" dirty="0"/>
              <a:t>2 * log(</a:t>
            </a:r>
            <a:r>
              <a:rPr lang="en-US" sz="3600" dirty="0">
                <a:solidFill>
                  <a:srgbClr val="FF0000"/>
                </a:solidFill>
              </a:rPr>
              <a:t>max(</a:t>
            </a:r>
            <a:r>
              <a:rPr lang="en-US" sz="3600" dirty="0" err="1">
                <a:solidFill>
                  <a:srgbClr val="0070C0"/>
                </a:solidFill>
              </a:rPr>
              <a:t>page_count</a:t>
            </a:r>
            <a:r>
              <a:rPr lang="en-US" sz="3600" dirty="0">
                <a:solidFill>
                  <a:srgbClr val="FF0000"/>
                </a:solidFill>
              </a:rPr>
              <a:t>)</a:t>
            </a:r>
            <a:r>
              <a:rPr lang="en-US" sz="3600" dirty="0"/>
              <a:t> / </a:t>
            </a:r>
            <a:r>
              <a:rPr lang="en-US" sz="3600" dirty="0">
                <a:solidFill>
                  <a:srgbClr val="FF0000"/>
                </a:solidFill>
              </a:rPr>
              <a:t>sum(</a:t>
            </a:r>
            <a:r>
              <a:rPr lang="en-US" sz="3600" dirty="0">
                <a:solidFill>
                  <a:srgbClr val="0070C0"/>
                </a:solidFill>
              </a:rPr>
              <a:t>popularity</a:t>
            </a:r>
            <a:r>
              <a:rPr lang="en-US" sz="3600" dirty="0">
                <a:solidFill>
                  <a:srgbClr val="FF0000"/>
                </a:solidFill>
              </a:rPr>
              <a:t>)</a:t>
            </a:r>
            <a:r>
              <a:rPr lang="en-US" sz="3600" dirty="0"/>
              <a:t>) + 42</a:t>
            </a:r>
          </a:p>
        </p:txBody>
      </p:sp>
      <p:sp>
        <p:nvSpPr>
          <p:cNvPr id="4" name="TextBox 3">
            <a:extLst>
              <a:ext uri="{FF2B5EF4-FFF2-40B4-BE49-F238E27FC236}">
                <a16:creationId xmlns:a16="http://schemas.microsoft.com/office/drawing/2014/main" id="{D6661F5C-4251-56AE-0C93-68982CD6F0AB}"/>
              </a:ext>
            </a:extLst>
          </p:cNvPr>
          <p:cNvSpPr txBox="1"/>
          <p:nvPr/>
        </p:nvSpPr>
        <p:spPr>
          <a:xfrm>
            <a:off x="1024466" y="967137"/>
            <a:ext cx="8144933" cy="1754326"/>
          </a:xfrm>
          <a:prstGeom prst="rect">
            <a:avLst/>
          </a:prstGeom>
          <a:noFill/>
        </p:spPr>
        <p:txBody>
          <a:bodyPr wrap="square" rtlCol="0">
            <a:spAutoFit/>
          </a:bodyPr>
          <a:lstStyle/>
          <a:p>
            <a:r>
              <a:rPr lang="en-US" sz="3600" dirty="0"/>
              <a:t>Aggregating over an expression:</a:t>
            </a:r>
            <a:br>
              <a:rPr lang="en-US" sz="3600" dirty="0"/>
            </a:br>
            <a:r>
              <a:rPr lang="en-US" sz="3600" dirty="0">
                <a:solidFill>
                  <a:srgbClr val="FF0000"/>
                </a:solidFill>
              </a:rPr>
              <a:t>max(</a:t>
            </a:r>
            <a:r>
              <a:rPr lang="en-US" sz="3600" dirty="0"/>
              <a:t>log(2 * </a:t>
            </a:r>
            <a:r>
              <a:rPr lang="en-US" sz="3600" dirty="0" err="1">
                <a:solidFill>
                  <a:srgbClr val="0070C0"/>
                </a:solidFill>
              </a:rPr>
              <a:t>page_count</a:t>
            </a:r>
            <a:r>
              <a:rPr lang="en-US" sz="3600" dirty="0">
                <a:solidFill>
                  <a:srgbClr val="0070C0"/>
                </a:solidFill>
              </a:rPr>
              <a:t> </a:t>
            </a:r>
            <a:r>
              <a:rPr lang="en-US" sz="3600" dirty="0"/>
              <a:t>/ </a:t>
            </a:r>
            <a:r>
              <a:rPr lang="en-US" sz="3600" dirty="0">
                <a:solidFill>
                  <a:srgbClr val="0070C0"/>
                </a:solidFill>
              </a:rPr>
              <a:t>popularity</a:t>
            </a:r>
            <a:r>
              <a:rPr lang="en-US" sz="3600" dirty="0"/>
              <a:t> + 42)</a:t>
            </a:r>
            <a:r>
              <a:rPr lang="en-US" sz="3600" dirty="0">
                <a:solidFill>
                  <a:srgbClr val="FF0000"/>
                </a:solidFill>
              </a:rPr>
              <a:t>)</a:t>
            </a:r>
          </a:p>
          <a:p>
            <a:endParaRPr lang="en-US" sz="3600" dirty="0"/>
          </a:p>
        </p:txBody>
      </p:sp>
    </p:spTree>
    <p:extLst>
      <p:ext uri="{BB962C8B-B14F-4D97-AF65-F5344CB8AC3E}">
        <p14:creationId xmlns:p14="http://schemas.microsoft.com/office/powerpoint/2010/main" val="256801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3B37DD-C32B-D1D8-8515-1AAA4F1E5F6E}"/>
              </a:ext>
            </a:extLst>
          </p:cNvPr>
          <p:cNvSpPr>
            <a:spLocks noGrp="1"/>
          </p:cNvSpPr>
          <p:nvPr>
            <p:ph type="body" idx="1"/>
          </p:nvPr>
        </p:nvSpPr>
        <p:spPr>
          <a:xfrm>
            <a:off x="839788" y="2027671"/>
            <a:ext cx="5157787" cy="4465203"/>
          </a:xfrm>
          <a:ln>
            <a:solidFill>
              <a:schemeClr val="accent1">
                <a:shade val="15000"/>
              </a:schemeClr>
            </a:solidFill>
          </a:ln>
        </p:spPr>
        <p:txBody>
          <a:bodyPr>
            <a:normAutofit/>
          </a:bodyPr>
          <a:lstStyle/>
          <a:p>
            <a:pPr algn="ctr"/>
            <a:r>
              <a:rPr lang="en-US" sz="3600" b="0" dirty="0"/>
              <a:t>Lucene 9.11</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5" name="Text Placeholder 4">
            <a:extLst>
              <a:ext uri="{FF2B5EF4-FFF2-40B4-BE49-F238E27FC236}">
                <a16:creationId xmlns:a16="http://schemas.microsoft.com/office/drawing/2014/main" id="{C7866393-06E4-0289-53BF-F1B3CDEC0352}"/>
              </a:ext>
            </a:extLst>
          </p:cNvPr>
          <p:cNvSpPr>
            <a:spLocks noGrp="1"/>
          </p:cNvSpPr>
          <p:nvPr>
            <p:ph type="body" sz="quarter" idx="3"/>
          </p:nvPr>
        </p:nvSpPr>
        <p:spPr>
          <a:xfrm>
            <a:off x="6172200" y="2027672"/>
            <a:ext cx="5183188" cy="4465202"/>
          </a:xfrm>
          <a:ln>
            <a:solidFill>
              <a:schemeClr val="accent1">
                <a:shade val="15000"/>
              </a:schemeClr>
            </a:solidFill>
          </a:ln>
        </p:spPr>
        <p:txBody>
          <a:bodyPr>
            <a:normAutofit/>
          </a:bodyPr>
          <a:lstStyle/>
          <a:p>
            <a:pPr algn="ctr"/>
            <a:r>
              <a:rPr lang="en-US" sz="3600" b="0" dirty="0"/>
              <a:t>Lucene 9.12</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8" name="Multiply 7">
            <a:extLst>
              <a:ext uri="{FF2B5EF4-FFF2-40B4-BE49-F238E27FC236}">
                <a16:creationId xmlns:a16="http://schemas.microsoft.com/office/drawing/2014/main" id="{F17D1879-C904-8E26-AA6A-4DC164FC1E01}"/>
              </a:ext>
            </a:extLst>
          </p:cNvPr>
          <p:cNvSpPr/>
          <p:nvPr/>
        </p:nvSpPr>
        <p:spPr>
          <a:xfrm>
            <a:off x="2191460" y="3464417"/>
            <a:ext cx="2454442" cy="2458922"/>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3EB8D5-7DAE-3BB9-703A-D909564B98E4}"/>
              </a:ext>
            </a:extLst>
          </p:cNvPr>
          <p:cNvSpPr>
            <a:spLocks noGrp="1"/>
          </p:cNvSpPr>
          <p:nvPr>
            <p:ph type="title"/>
          </p:nvPr>
        </p:nvSpPr>
        <p:spPr>
          <a:xfrm>
            <a:off x="2353573" y="365125"/>
            <a:ext cx="7637450" cy="1325563"/>
          </a:xfrm>
        </p:spPr>
        <p:txBody>
          <a:bodyPr>
            <a:normAutofit/>
          </a:bodyPr>
          <a:lstStyle/>
          <a:p>
            <a:pPr algn="ctr"/>
            <a:r>
              <a:rPr lang="en-US" sz="4400" dirty="0"/>
              <a:t>Aggregation expressions</a:t>
            </a:r>
            <a:endParaRPr lang="en-US" dirty="0"/>
          </a:p>
        </p:txBody>
      </p:sp>
      <p:pic>
        <p:nvPicPr>
          <p:cNvPr id="7" name="Content Placeholder 5">
            <a:extLst>
              <a:ext uri="{FF2B5EF4-FFF2-40B4-BE49-F238E27FC236}">
                <a16:creationId xmlns:a16="http://schemas.microsoft.com/office/drawing/2014/main" id="{F1408B0E-5EAA-EB91-D0FF-CE97347E9233}"/>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2047685" y="424879"/>
            <a:ext cx="1206055" cy="1206055"/>
          </a:xfrm>
          <a:prstGeom prst="rect">
            <a:avLst/>
          </a:prstGeom>
        </p:spPr>
      </p:pic>
      <p:pic>
        <p:nvPicPr>
          <p:cNvPr id="9" name="Graphic 8">
            <a:extLst>
              <a:ext uri="{FF2B5EF4-FFF2-40B4-BE49-F238E27FC236}">
                <a16:creationId xmlns:a16="http://schemas.microsoft.com/office/drawing/2014/main" id="{359D98AB-AC0F-2BE7-B56A-3A874407C3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4782" y="3699978"/>
            <a:ext cx="1987798" cy="1987798"/>
          </a:xfrm>
          <a:prstGeom prst="rect">
            <a:avLst/>
          </a:prstGeom>
        </p:spPr>
      </p:pic>
      <p:pic>
        <p:nvPicPr>
          <p:cNvPr id="12" name="Graphic 11">
            <a:extLst>
              <a:ext uri="{FF2B5EF4-FFF2-40B4-BE49-F238E27FC236}">
                <a16:creationId xmlns:a16="http://schemas.microsoft.com/office/drawing/2014/main" id="{5E4ECCAB-3193-D29A-9159-7926B53B54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9895" y="3699978"/>
            <a:ext cx="1987798" cy="1987798"/>
          </a:xfrm>
          <a:prstGeom prst="rect">
            <a:avLst/>
          </a:prstGeom>
        </p:spPr>
      </p:pic>
    </p:spTree>
    <p:extLst>
      <p:ext uri="{BB962C8B-B14F-4D97-AF65-F5344CB8AC3E}">
        <p14:creationId xmlns:p14="http://schemas.microsoft.com/office/powerpoint/2010/main" val="1206382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FB826C-B8A9-8C40-10BC-CD3295889F29}"/>
              </a:ext>
            </a:extLst>
          </p:cNvPr>
          <p:cNvPicPr>
            <a:picLocks noGrp="1" noChangeAspect="1"/>
          </p:cNvPicPr>
          <p:nvPr>
            <p:ph idx="1"/>
          </p:nvPr>
        </p:nvPicPr>
        <p:blipFill>
          <a:blip r:embed="rId3"/>
          <a:stretch>
            <a:fillRect/>
          </a:stretch>
        </p:blipFill>
        <p:spPr>
          <a:xfrm rot="20446446">
            <a:off x="1144835" y="400479"/>
            <a:ext cx="1206055" cy="1206055"/>
          </a:xfrm>
        </p:spPr>
      </p:pic>
      <p:pic>
        <p:nvPicPr>
          <p:cNvPr id="7" name="Content Placeholder 5">
            <a:extLst>
              <a:ext uri="{FF2B5EF4-FFF2-40B4-BE49-F238E27FC236}">
                <a16:creationId xmlns:a16="http://schemas.microsoft.com/office/drawing/2014/main" id="{9253198B-99BA-7B02-28C7-9D11442DCD2A}"/>
              </a:ext>
            </a:extLst>
          </p:cNvPr>
          <p:cNvPicPr>
            <a:picLocks noChangeAspect="1"/>
          </p:cNvPicPr>
          <p:nvPr/>
        </p:nvPicPr>
        <p:blipFill>
          <a:blip r:embed="rId3"/>
          <a:stretch>
            <a:fillRect/>
          </a:stretch>
        </p:blipFill>
        <p:spPr>
          <a:xfrm rot="20446446">
            <a:off x="1144835" y="2186945"/>
            <a:ext cx="1206055" cy="1206055"/>
          </a:xfrm>
          <a:prstGeom prst="rect">
            <a:avLst/>
          </a:prstGeom>
        </p:spPr>
      </p:pic>
      <p:pic>
        <p:nvPicPr>
          <p:cNvPr id="8" name="Content Placeholder 5">
            <a:extLst>
              <a:ext uri="{FF2B5EF4-FFF2-40B4-BE49-F238E27FC236}">
                <a16:creationId xmlns:a16="http://schemas.microsoft.com/office/drawing/2014/main" id="{E0D2E731-ABAC-ED66-822C-78E9EB8BF4F9}"/>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1144834" y="3973411"/>
            <a:ext cx="1206055" cy="1206055"/>
          </a:xfrm>
          <a:prstGeom prst="rect">
            <a:avLst/>
          </a:prstGeom>
        </p:spPr>
      </p:pic>
      <p:pic>
        <p:nvPicPr>
          <p:cNvPr id="12" name="Content Placeholder 5">
            <a:extLst>
              <a:ext uri="{FF2B5EF4-FFF2-40B4-BE49-F238E27FC236}">
                <a16:creationId xmlns:a16="http://schemas.microsoft.com/office/drawing/2014/main" id="{874E0A10-DADA-03EB-42A0-A772C0942852}"/>
              </a:ext>
            </a:extLst>
          </p:cNvPr>
          <p:cNvPicPr>
            <a:picLocks noChangeAspect="1"/>
          </p:cNvPicPr>
          <p:nvPr/>
        </p:nvPicPr>
        <p:blipFill>
          <a:blip r:embed="rId3"/>
          <a:stretch>
            <a:fillRect/>
          </a:stretch>
        </p:blipFill>
        <p:spPr>
          <a:xfrm rot="20446446">
            <a:off x="6114935" y="400479"/>
            <a:ext cx="1206055" cy="1206055"/>
          </a:xfrm>
          <a:prstGeom prst="rect">
            <a:avLst/>
          </a:prstGeom>
        </p:spPr>
      </p:pic>
      <p:pic>
        <p:nvPicPr>
          <p:cNvPr id="13" name="Content Placeholder 5">
            <a:extLst>
              <a:ext uri="{FF2B5EF4-FFF2-40B4-BE49-F238E27FC236}">
                <a16:creationId xmlns:a16="http://schemas.microsoft.com/office/drawing/2014/main" id="{B27E252E-9BF5-0E69-7A2E-1DC4379DED52}"/>
              </a:ext>
            </a:extLst>
          </p:cNvPr>
          <p:cNvPicPr>
            <a:picLocks noChangeAspect="1"/>
          </p:cNvPicPr>
          <p:nvPr/>
        </p:nvPicPr>
        <p:blipFill>
          <a:blip r:embed="rId3"/>
          <a:stretch>
            <a:fillRect/>
          </a:stretch>
        </p:blipFill>
        <p:spPr>
          <a:xfrm rot="20446446">
            <a:off x="6114928" y="2186955"/>
            <a:ext cx="1206000" cy="1206000"/>
          </a:xfrm>
          <a:prstGeom prst="rect">
            <a:avLst/>
          </a:prstGeom>
        </p:spPr>
      </p:pic>
      <p:sp>
        <p:nvSpPr>
          <p:cNvPr id="15" name="TextBox 14">
            <a:extLst>
              <a:ext uri="{FF2B5EF4-FFF2-40B4-BE49-F238E27FC236}">
                <a16:creationId xmlns:a16="http://schemas.microsoft.com/office/drawing/2014/main" id="{334DFA9C-C441-C6FF-DED5-52AF45B8F855}"/>
              </a:ext>
            </a:extLst>
          </p:cNvPr>
          <p:cNvSpPr txBox="1"/>
          <p:nvPr/>
        </p:nvSpPr>
        <p:spPr>
          <a:xfrm>
            <a:off x="2515830" y="526453"/>
            <a:ext cx="3247730" cy="954107"/>
          </a:xfrm>
          <a:prstGeom prst="rect">
            <a:avLst/>
          </a:prstGeom>
          <a:noFill/>
        </p:spPr>
        <p:txBody>
          <a:bodyPr wrap="square" rtlCol="0">
            <a:spAutoFit/>
          </a:bodyPr>
          <a:lstStyle/>
          <a:p>
            <a:r>
              <a:rPr lang="en-US" sz="2800" dirty="0"/>
              <a:t>Dynamic</a:t>
            </a:r>
          </a:p>
          <a:p>
            <a:r>
              <a:rPr lang="en-US" sz="2800" dirty="0"/>
              <a:t>aggregation groups</a:t>
            </a:r>
          </a:p>
        </p:txBody>
      </p:sp>
      <p:sp>
        <p:nvSpPr>
          <p:cNvPr id="16" name="TextBox 15">
            <a:extLst>
              <a:ext uri="{FF2B5EF4-FFF2-40B4-BE49-F238E27FC236}">
                <a16:creationId xmlns:a16="http://schemas.microsoft.com/office/drawing/2014/main" id="{FC15B2BF-5D13-762E-5261-803ACCFCD8BE}"/>
              </a:ext>
            </a:extLst>
          </p:cNvPr>
          <p:cNvSpPr txBox="1"/>
          <p:nvPr/>
        </p:nvSpPr>
        <p:spPr>
          <a:xfrm>
            <a:off x="7573858" y="526452"/>
            <a:ext cx="3247730" cy="954107"/>
          </a:xfrm>
          <a:prstGeom prst="rect">
            <a:avLst/>
          </a:prstGeom>
          <a:noFill/>
        </p:spPr>
        <p:txBody>
          <a:bodyPr wrap="square" rtlCol="0">
            <a:spAutoFit/>
          </a:bodyPr>
          <a:lstStyle/>
          <a:p>
            <a:r>
              <a:rPr lang="en-US" sz="2800" dirty="0"/>
              <a:t>Defining</a:t>
            </a:r>
          </a:p>
          <a:p>
            <a:r>
              <a:rPr lang="en-US" sz="2800" dirty="0"/>
              <a:t>aggregations</a:t>
            </a:r>
          </a:p>
        </p:txBody>
      </p:sp>
      <p:sp>
        <p:nvSpPr>
          <p:cNvPr id="17" name="TextBox 16">
            <a:extLst>
              <a:ext uri="{FF2B5EF4-FFF2-40B4-BE49-F238E27FC236}">
                <a16:creationId xmlns:a16="http://schemas.microsoft.com/office/drawing/2014/main" id="{A6426D65-05AA-E288-EA30-4B673FCCFE63}"/>
              </a:ext>
            </a:extLst>
          </p:cNvPr>
          <p:cNvSpPr txBox="1"/>
          <p:nvPr/>
        </p:nvSpPr>
        <p:spPr>
          <a:xfrm>
            <a:off x="2515830" y="2312918"/>
            <a:ext cx="3247730" cy="954107"/>
          </a:xfrm>
          <a:prstGeom prst="rect">
            <a:avLst/>
          </a:prstGeom>
          <a:noFill/>
        </p:spPr>
        <p:txBody>
          <a:bodyPr wrap="square" rtlCol="0">
            <a:spAutoFit/>
          </a:bodyPr>
          <a:lstStyle/>
          <a:p>
            <a:r>
              <a:rPr lang="en-US" sz="2800" dirty="0"/>
              <a:t>Multiple</a:t>
            </a:r>
            <a:br>
              <a:rPr lang="en-US" sz="2800" dirty="0"/>
            </a:br>
            <a:r>
              <a:rPr lang="en-US" sz="2800" dirty="0"/>
              <a:t>aggregations</a:t>
            </a:r>
          </a:p>
        </p:txBody>
      </p:sp>
      <p:sp>
        <p:nvSpPr>
          <p:cNvPr id="18" name="TextBox 17">
            <a:extLst>
              <a:ext uri="{FF2B5EF4-FFF2-40B4-BE49-F238E27FC236}">
                <a16:creationId xmlns:a16="http://schemas.microsoft.com/office/drawing/2014/main" id="{89D34AC0-037E-20AD-FE12-2E31CA425289}"/>
              </a:ext>
            </a:extLst>
          </p:cNvPr>
          <p:cNvSpPr txBox="1"/>
          <p:nvPr/>
        </p:nvSpPr>
        <p:spPr>
          <a:xfrm>
            <a:off x="7573858" y="2312918"/>
            <a:ext cx="3247730" cy="954107"/>
          </a:xfrm>
          <a:prstGeom prst="rect">
            <a:avLst/>
          </a:prstGeom>
          <a:noFill/>
        </p:spPr>
        <p:txBody>
          <a:bodyPr wrap="square" rtlCol="0">
            <a:spAutoFit/>
          </a:bodyPr>
          <a:lstStyle/>
          <a:p>
            <a:r>
              <a:rPr lang="en-US" sz="2800" dirty="0"/>
              <a:t>Aggregation</a:t>
            </a:r>
          </a:p>
          <a:p>
            <a:r>
              <a:rPr lang="en-US" sz="2800" dirty="0"/>
              <a:t>expressions</a:t>
            </a:r>
          </a:p>
        </p:txBody>
      </p:sp>
      <p:sp>
        <p:nvSpPr>
          <p:cNvPr id="19" name="TextBox 18">
            <a:extLst>
              <a:ext uri="{FF2B5EF4-FFF2-40B4-BE49-F238E27FC236}">
                <a16:creationId xmlns:a16="http://schemas.microsoft.com/office/drawing/2014/main" id="{3EB1BFF0-7511-520D-2A4D-8D01BB8E64EA}"/>
              </a:ext>
            </a:extLst>
          </p:cNvPr>
          <p:cNvSpPr txBox="1"/>
          <p:nvPr/>
        </p:nvSpPr>
        <p:spPr>
          <a:xfrm>
            <a:off x="2515830" y="4099385"/>
            <a:ext cx="3247730" cy="954107"/>
          </a:xfrm>
          <a:prstGeom prst="rect">
            <a:avLst/>
          </a:prstGeom>
          <a:noFill/>
        </p:spPr>
        <p:txBody>
          <a:bodyPr wrap="square" rtlCol="0">
            <a:spAutoFit/>
          </a:bodyPr>
          <a:lstStyle/>
          <a:p>
            <a:r>
              <a:rPr lang="en-US" sz="2800" dirty="0"/>
              <a:t>Flexible</a:t>
            </a:r>
            <a:br>
              <a:rPr lang="en-US" sz="2800" dirty="0"/>
            </a:br>
            <a:r>
              <a:rPr lang="en-US" sz="2800" dirty="0"/>
              <a:t>aggregation targets</a:t>
            </a:r>
          </a:p>
        </p:txBody>
      </p:sp>
    </p:spTree>
    <p:extLst>
      <p:ext uri="{BB962C8B-B14F-4D97-AF65-F5344CB8AC3E}">
        <p14:creationId xmlns:p14="http://schemas.microsoft.com/office/powerpoint/2010/main" val="6502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8"/>
                                        </p:tgtEl>
                                      </p:cBhvr>
                                    </p:animEffect>
                                    <p:animScale>
                                      <p:cBhvr>
                                        <p:cTn id="9" dur="250" autoRev="1" fill="hold"/>
                                        <p:tgtEl>
                                          <p:spTgt spid="8"/>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C783C1D-60B6-EFB7-A9FC-7397AF3FB01C}"/>
              </a:ext>
            </a:extLst>
          </p:cNvPr>
          <p:cNvSpPr/>
          <p:nvPr/>
        </p:nvSpPr>
        <p:spPr>
          <a:xfrm>
            <a:off x="901002" y="2781767"/>
            <a:ext cx="2286000" cy="1058333"/>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Dostoevsky</a:t>
            </a:r>
          </a:p>
        </p:txBody>
      </p:sp>
      <p:sp>
        <p:nvSpPr>
          <p:cNvPr id="14" name="Oval 13">
            <a:extLst>
              <a:ext uri="{FF2B5EF4-FFF2-40B4-BE49-F238E27FC236}">
                <a16:creationId xmlns:a16="http://schemas.microsoft.com/office/drawing/2014/main" id="{A092BC93-C721-7E3D-EE98-EBE5E3A9B9F6}"/>
              </a:ext>
            </a:extLst>
          </p:cNvPr>
          <p:cNvSpPr/>
          <p:nvPr/>
        </p:nvSpPr>
        <p:spPr>
          <a:xfrm>
            <a:off x="6283746" y="2781766"/>
            <a:ext cx="2286000" cy="1058333"/>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Tolkien</a:t>
            </a:r>
          </a:p>
        </p:txBody>
      </p:sp>
      <p:sp>
        <p:nvSpPr>
          <p:cNvPr id="3" name="Oval 2">
            <a:extLst>
              <a:ext uri="{FF2B5EF4-FFF2-40B4-BE49-F238E27FC236}">
                <a16:creationId xmlns:a16="http://schemas.microsoft.com/office/drawing/2014/main" id="{ED22A936-6174-DBC1-611B-7C4C8E32A982}"/>
              </a:ext>
            </a:extLst>
          </p:cNvPr>
          <p:cNvSpPr/>
          <p:nvPr/>
        </p:nvSpPr>
        <p:spPr>
          <a:xfrm>
            <a:off x="9041703" y="2781764"/>
            <a:ext cx="2286000" cy="1058333"/>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Lewis</a:t>
            </a:r>
          </a:p>
        </p:txBody>
      </p:sp>
      <p:sp>
        <p:nvSpPr>
          <p:cNvPr id="4" name="Oval 3">
            <a:extLst>
              <a:ext uri="{FF2B5EF4-FFF2-40B4-BE49-F238E27FC236}">
                <a16:creationId xmlns:a16="http://schemas.microsoft.com/office/drawing/2014/main" id="{72E48052-8935-4EBE-9BF9-4291933032D2}"/>
              </a:ext>
            </a:extLst>
          </p:cNvPr>
          <p:cNvSpPr/>
          <p:nvPr/>
        </p:nvSpPr>
        <p:spPr>
          <a:xfrm>
            <a:off x="3676715" y="2781765"/>
            <a:ext cx="2286000" cy="1058333"/>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Tolstoy</a:t>
            </a:r>
          </a:p>
        </p:txBody>
      </p:sp>
      <p:sp>
        <p:nvSpPr>
          <p:cNvPr id="5" name="Oval 4">
            <a:extLst>
              <a:ext uri="{FF2B5EF4-FFF2-40B4-BE49-F238E27FC236}">
                <a16:creationId xmlns:a16="http://schemas.microsoft.com/office/drawing/2014/main" id="{AF23568E-F8AB-6B01-6BA7-DB9972C9E18A}"/>
              </a:ext>
            </a:extLst>
          </p:cNvPr>
          <p:cNvSpPr/>
          <p:nvPr/>
        </p:nvSpPr>
        <p:spPr>
          <a:xfrm>
            <a:off x="2252471" y="664249"/>
            <a:ext cx="2309111" cy="1081162"/>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Russian</a:t>
            </a:r>
          </a:p>
        </p:txBody>
      </p:sp>
      <p:sp>
        <p:nvSpPr>
          <p:cNvPr id="6" name="Oval 5">
            <a:extLst>
              <a:ext uri="{FF2B5EF4-FFF2-40B4-BE49-F238E27FC236}">
                <a16:creationId xmlns:a16="http://schemas.microsoft.com/office/drawing/2014/main" id="{C827FD73-AB4F-6A88-C5AC-8D84A7956CA5}"/>
              </a:ext>
            </a:extLst>
          </p:cNvPr>
          <p:cNvSpPr/>
          <p:nvPr/>
        </p:nvSpPr>
        <p:spPr>
          <a:xfrm>
            <a:off x="7554523" y="690481"/>
            <a:ext cx="2374901" cy="1098135"/>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British</a:t>
            </a:r>
          </a:p>
        </p:txBody>
      </p:sp>
      <p:cxnSp>
        <p:nvCxnSpPr>
          <p:cNvPr id="8" name="Straight Arrow Connector 7">
            <a:extLst>
              <a:ext uri="{FF2B5EF4-FFF2-40B4-BE49-F238E27FC236}">
                <a16:creationId xmlns:a16="http://schemas.microsoft.com/office/drawing/2014/main" id="{EF2453E0-0C32-81C1-B6D6-318C35892331}"/>
              </a:ext>
            </a:extLst>
          </p:cNvPr>
          <p:cNvCxnSpPr>
            <a:cxnSpLocks/>
            <a:stCxn id="13" idx="0"/>
            <a:endCxn id="5" idx="3"/>
          </p:cNvCxnSpPr>
          <p:nvPr/>
        </p:nvCxnSpPr>
        <p:spPr>
          <a:xfrm flipV="1">
            <a:off x="2044002" y="1587078"/>
            <a:ext cx="546630" cy="119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2722E3-0114-5573-638F-3C5E7B9D7C41}"/>
              </a:ext>
            </a:extLst>
          </p:cNvPr>
          <p:cNvCxnSpPr>
            <a:cxnSpLocks/>
            <a:stCxn id="4" idx="0"/>
            <a:endCxn id="5" idx="5"/>
          </p:cNvCxnSpPr>
          <p:nvPr/>
        </p:nvCxnSpPr>
        <p:spPr>
          <a:xfrm flipH="1" flipV="1">
            <a:off x="4223421" y="1587078"/>
            <a:ext cx="596294" cy="11946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7BC7B7-4B0F-C934-36B3-4F1DCE9F48E1}"/>
              </a:ext>
            </a:extLst>
          </p:cNvPr>
          <p:cNvCxnSpPr>
            <a:cxnSpLocks/>
            <a:stCxn id="14" idx="0"/>
            <a:endCxn id="6" idx="3"/>
          </p:cNvCxnSpPr>
          <p:nvPr/>
        </p:nvCxnSpPr>
        <p:spPr>
          <a:xfrm flipV="1">
            <a:off x="7426746" y="1627798"/>
            <a:ext cx="475573" cy="11539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C830B6-0EF0-AA23-F502-4F901F9B4490}"/>
              </a:ext>
            </a:extLst>
          </p:cNvPr>
          <p:cNvCxnSpPr>
            <a:cxnSpLocks/>
            <a:stCxn id="3" idx="0"/>
            <a:endCxn id="6" idx="5"/>
          </p:cNvCxnSpPr>
          <p:nvPr/>
        </p:nvCxnSpPr>
        <p:spPr>
          <a:xfrm flipH="1" flipV="1">
            <a:off x="9581628" y="1627798"/>
            <a:ext cx="603075" cy="1153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024DA3D-FEB9-B4FB-D370-B706902B6572}"/>
              </a:ext>
            </a:extLst>
          </p:cNvPr>
          <p:cNvSpPr/>
          <p:nvPr/>
        </p:nvSpPr>
        <p:spPr>
          <a:xfrm>
            <a:off x="465994" y="4821571"/>
            <a:ext cx="1593544" cy="9260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Brothers</a:t>
            </a:r>
          </a:p>
          <a:p>
            <a:r>
              <a:rPr lang="en-US" dirty="0">
                <a:solidFill>
                  <a:schemeClr val="tx1"/>
                </a:solidFill>
              </a:rPr>
              <a:t>Karamazov</a:t>
            </a:r>
            <a:endParaRPr lang="en-US" dirty="0">
              <a:solidFill>
                <a:srgbClr val="FF0000"/>
              </a:solidFill>
            </a:endParaRPr>
          </a:p>
        </p:txBody>
      </p:sp>
      <p:sp>
        <p:nvSpPr>
          <p:cNvPr id="19" name="Rectangle 18">
            <a:extLst>
              <a:ext uri="{FF2B5EF4-FFF2-40B4-BE49-F238E27FC236}">
                <a16:creationId xmlns:a16="http://schemas.microsoft.com/office/drawing/2014/main" id="{CBCA4E67-A9D2-10D9-7470-71FF163AF421}"/>
              </a:ext>
            </a:extLst>
          </p:cNvPr>
          <p:cNvSpPr/>
          <p:nvPr/>
        </p:nvSpPr>
        <p:spPr>
          <a:xfrm>
            <a:off x="4031821" y="4817481"/>
            <a:ext cx="1593543" cy="9260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War and Peace</a:t>
            </a:r>
            <a:endParaRPr lang="en-US" dirty="0">
              <a:solidFill>
                <a:srgbClr val="FF0000"/>
              </a:solidFill>
            </a:endParaRPr>
          </a:p>
        </p:txBody>
      </p:sp>
      <p:sp>
        <p:nvSpPr>
          <p:cNvPr id="20" name="Rectangle 19">
            <a:extLst>
              <a:ext uri="{FF2B5EF4-FFF2-40B4-BE49-F238E27FC236}">
                <a16:creationId xmlns:a16="http://schemas.microsoft.com/office/drawing/2014/main" id="{E292A3B5-0825-5317-5DAB-B570DC6E6811}"/>
              </a:ext>
            </a:extLst>
          </p:cNvPr>
          <p:cNvSpPr/>
          <p:nvPr/>
        </p:nvSpPr>
        <p:spPr>
          <a:xfrm>
            <a:off x="5821576" y="4817482"/>
            <a:ext cx="1593543" cy="9260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a:t>
            </a:r>
          </a:p>
          <a:p>
            <a:r>
              <a:rPr lang="en-US" dirty="0">
                <a:solidFill>
                  <a:schemeClr val="tx1"/>
                </a:solidFill>
              </a:rPr>
              <a:t>Silmarillion</a:t>
            </a:r>
            <a:endParaRPr lang="en-US" dirty="0">
              <a:solidFill>
                <a:srgbClr val="FF0000"/>
              </a:solidFill>
            </a:endParaRPr>
          </a:p>
        </p:txBody>
      </p:sp>
      <p:sp>
        <p:nvSpPr>
          <p:cNvPr id="21" name="Rectangle 20">
            <a:extLst>
              <a:ext uri="{FF2B5EF4-FFF2-40B4-BE49-F238E27FC236}">
                <a16:creationId xmlns:a16="http://schemas.microsoft.com/office/drawing/2014/main" id="{A37EA86B-6CE5-FC13-891F-EFBFEEB4835C}"/>
              </a:ext>
            </a:extLst>
          </p:cNvPr>
          <p:cNvSpPr/>
          <p:nvPr/>
        </p:nvSpPr>
        <p:spPr>
          <a:xfrm>
            <a:off x="9400448" y="4806503"/>
            <a:ext cx="1593543" cy="9260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Screwtape Letters</a:t>
            </a:r>
            <a:endParaRPr lang="en-US" dirty="0">
              <a:solidFill>
                <a:srgbClr val="FF0000"/>
              </a:solidFill>
            </a:endParaRPr>
          </a:p>
        </p:txBody>
      </p:sp>
      <p:cxnSp>
        <p:nvCxnSpPr>
          <p:cNvPr id="27" name="Straight Arrow Connector 26">
            <a:extLst>
              <a:ext uri="{FF2B5EF4-FFF2-40B4-BE49-F238E27FC236}">
                <a16:creationId xmlns:a16="http://schemas.microsoft.com/office/drawing/2014/main" id="{4AEA6D6F-245B-1717-EC1C-9F72AE106C89}"/>
              </a:ext>
            </a:extLst>
          </p:cNvPr>
          <p:cNvCxnSpPr>
            <a:cxnSpLocks/>
            <a:stCxn id="17" idx="0"/>
            <a:endCxn id="13" idx="4"/>
          </p:cNvCxnSpPr>
          <p:nvPr/>
        </p:nvCxnSpPr>
        <p:spPr>
          <a:xfrm flipV="1">
            <a:off x="1262766" y="3840100"/>
            <a:ext cx="781236" cy="981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BC07A44-191D-66FB-444F-61BCBEB16AD9}"/>
              </a:ext>
            </a:extLst>
          </p:cNvPr>
          <p:cNvCxnSpPr>
            <a:cxnSpLocks/>
            <a:stCxn id="19" idx="0"/>
            <a:endCxn id="4" idx="4"/>
          </p:cNvCxnSpPr>
          <p:nvPr/>
        </p:nvCxnSpPr>
        <p:spPr>
          <a:xfrm flipH="1" flipV="1">
            <a:off x="4819715" y="3840098"/>
            <a:ext cx="8878" cy="9773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A0D92CD-5C00-882E-74AB-21834B506EE0}"/>
              </a:ext>
            </a:extLst>
          </p:cNvPr>
          <p:cNvCxnSpPr>
            <a:cxnSpLocks/>
            <a:stCxn id="20" idx="0"/>
            <a:endCxn id="14" idx="4"/>
          </p:cNvCxnSpPr>
          <p:nvPr/>
        </p:nvCxnSpPr>
        <p:spPr>
          <a:xfrm flipV="1">
            <a:off x="6618348" y="3840099"/>
            <a:ext cx="808398" cy="9773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1638E95-3239-ADD4-F146-022EFCF1C017}"/>
              </a:ext>
            </a:extLst>
          </p:cNvPr>
          <p:cNvCxnSpPr>
            <a:cxnSpLocks/>
            <a:stCxn id="21" idx="0"/>
            <a:endCxn id="3" idx="4"/>
          </p:cNvCxnSpPr>
          <p:nvPr/>
        </p:nvCxnSpPr>
        <p:spPr>
          <a:xfrm flipH="1" flipV="1">
            <a:off x="10184703" y="3840097"/>
            <a:ext cx="12517" cy="9664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CA53505-976D-8EFB-1EB1-460124D5D6D8}"/>
              </a:ext>
            </a:extLst>
          </p:cNvPr>
          <p:cNvSpPr/>
          <p:nvPr/>
        </p:nvSpPr>
        <p:spPr>
          <a:xfrm>
            <a:off x="2248907" y="4817481"/>
            <a:ext cx="1593544" cy="9260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Idiot</a:t>
            </a:r>
            <a:endParaRPr lang="en-US" dirty="0">
              <a:solidFill>
                <a:srgbClr val="FF0000"/>
              </a:solidFill>
            </a:endParaRPr>
          </a:p>
        </p:txBody>
      </p:sp>
      <p:cxnSp>
        <p:nvCxnSpPr>
          <p:cNvPr id="42" name="Straight Arrow Connector 41">
            <a:extLst>
              <a:ext uri="{FF2B5EF4-FFF2-40B4-BE49-F238E27FC236}">
                <a16:creationId xmlns:a16="http://schemas.microsoft.com/office/drawing/2014/main" id="{85BE4395-CA69-3061-6BEC-3C92848DEBDE}"/>
              </a:ext>
            </a:extLst>
          </p:cNvPr>
          <p:cNvCxnSpPr>
            <a:cxnSpLocks/>
            <a:stCxn id="41" idx="0"/>
            <a:endCxn id="13" idx="4"/>
          </p:cNvCxnSpPr>
          <p:nvPr/>
        </p:nvCxnSpPr>
        <p:spPr>
          <a:xfrm flipH="1" flipV="1">
            <a:off x="2044002" y="3840100"/>
            <a:ext cx="1001677" cy="977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8A729F5-FBE1-3E58-45D9-8B5EEDD3F579}"/>
              </a:ext>
            </a:extLst>
          </p:cNvPr>
          <p:cNvSpPr/>
          <p:nvPr/>
        </p:nvSpPr>
        <p:spPr>
          <a:xfrm>
            <a:off x="7609853" y="4811292"/>
            <a:ext cx="1593543" cy="9260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Lord of</a:t>
            </a:r>
          </a:p>
          <a:p>
            <a:r>
              <a:rPr lang="en-US" dirty="0">
                <a:solidFill>
                  <a:schemeClr val="tx1"/>
                </a:solidFill>
              </a:rPr>
              <a:t>the Rings</a:t>
            </a:r>
            <a:endParaRPr lang="en-US" dirty="0">
              <a:solidFill>
                <a:srgbClr val="FF0000"/>
              </a:solidFill>
            </a:endParaRPr>
          </a:p>
        </p:txBody>
      </p:sp>
      <p:cxnSp>
        <p:nvCxnSpPr>
          <p:cNvPr id="55" name="Straight Arrow Connector 54">
            <a:extLst>
              <a:ext uri="{FF2B5EF4-FFF2-40B4-BE49-F238E27FC236}">
                <a16:creationId xmlns:a16="http://schemas.microsoft.com/office/drawing/2014/main" id="{52B658C0-2170-BB67-6893-8EA34F53A85D}"/>
              </a:ext>
            </a:extLst>
          </p:cNvPr>
          <p:cNvCxnSpPr>
            <a:cxnSpLocks/>
            <a:stCxn id="52" idx="0"/>
            <a:endCxn id="14" idx="4"/>
          </p:cNvCxnSpPr>
          <p:nvPr/>
        </p:nvCxnSpPr>
        <p:spPr>
          <a:xfrm flipH="1" flipV="1">
            <a:off x="7426746" y="3840099"/>
            <a:ext cx="979879" cy="971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074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3B37DD-C32B-D1D8-8515-1AAA4F1E5F6E}"/>
              </a:ext>
            </a:extLst>
          </p:cNvPr>
          <p:cNvSpPr>
            <a:spLocks noGrp="1"/>
          </p:cNvSpPr>
          <p:nvPr>
            <p:ph type="body" idx="1"/>
          </p:nvPr>
        </p:nvSpPr>
        <p:spPr>
          <a:xfrm>
            <a:off x="839788" y="2027671"/>
            <a:ext cx="5157787" cy="4465203"/>
          </a:xfrm>
          <a:ln>
            <a:solidFill>
              <a:schemeClr val="accent1">
                <a:shade val="15000"/>
              </a:schemeClr>
            </a:solidFill>
          </a:ln>
        </p:spPr>
        <p:txBody>
          <a:bodyPr>
            <a:normAutofit/>
          </a:bodyPr>
          <a:lstStyle/>
          <a:p>
            <a:pPr algn="ctr"/>
            <a:r>
              <a:rPr lang="en-US" sz="3600" b="0" dirty="0"/>
              <a:t>Lucene 9.11</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5" name="Text Placeholder 4">
            <a:extLst>
              <a:ext uri="{FF2B5EF4-FFF2-40B4-BE49-F238E27FC236}">
                <a16:creationId xmlns:a16="http://schemas.microsoft.com/office/drawing/2014/main" id="{C7866393-06E4-0289-53BF-F1B3CDEC0352}"/>
              </a:ext>
            </a:extLst>
          </p:cNvPr>
          <p:cNvSpPr>
            <a:spLocks noGrp="1"/>
          </p:cNvSpPr>
          <p:nvPr>
            <p:ph type="body" sz="quarter" idx="3"/>
          </p:nvPr>
        </p:nvSpPr>
        <p:spPr>
          <a:xfrm>
            <a:off x="6172200" y="2027672"/>
            <a:ext cx="5183188" cy="4465202"/>
          </a:xfrm>
          <a:ln>
            <a:solidFill>
              <a:schemeClr val="accent1">
                <a:shade val="15000"/>
              </a:schemeClr>
            </a:solidFill>
          </a:ln>
        </p:spPr>
        <p:txBody>
          <a:bodyPr>
            <a:normAutofit/>
          </a:bodyPr>
          <a:lstStyle/>
          <a:p>
            <a:pPr algn="ctr"/>
            <a:r>
              <a:rPr lang="en-US" sz="3600" b="0" dirty="0"/>
              <a:t>Lucene 9.12</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2" name="Title 1">
            <a:extLst>
              <a:ext uri="{FF2B5EF4-FFF2-40B4-BE49-F238E27FC236}">
                <a16:creationId xmlns:a16="http://schemas.microsoft.com/office/drawing/2014/main" id="{853EB8D5-7DAE-3BB9-703A-D909564B98E4}"/>
              </a:ext>
            </a:extLst>
          </p:cNvPr>
          <p:cNvSpPr>
            <a:spLocks noGrp="1"/>
          </p:cNvSpPr>
          <p:nvPr>
            <p:ph type="title"/>
          </p:nvPr>
        </p:nvSpPr>
        <p:spPr>
          <a:xfrm>
            <a:off x="2353573" y="365125"/>
            <a:ext cx="7637450" cy="1325563"/>
          </a:xfrm>
        </p:spPr>
        <p:txBody>
          <a:bodyPr>
            <a:normAutofit/>
          </a:bodyPr>
          <a:lstStyle/>
          <a:p>
            <a:pPr algn="ctr"/>
            <a:r>
              <a:rPr lang="en-US" sz="4400" dirty="0"/>
              <a:t>Flexible aggregation targets</a:t>
            </a:r>
            <a:endParaRPr lang="en-US" dirty="0"/>
          </a:p>
        </p:txBody>
      </p:sp>
      <p:pic>
        <p:nvPicPr>
          <p:cNvPr id="7" name="Content Placeholder 5">
            <a:extLst>
              <a:ext uri="{FF2B5EF4-FFF2-40B4-BE49-F238E27FC236}">
                <a16:creationId xmlns:a16="http://schemas.microsoft.com/office/drawing/2014/main" id="{F1408B0E-5EAA-EB91-D0FF-CE97347E9233}"/>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1775679" y="424878"/>
            <a:ext cx="1206055" cy="1206055"/>
          </a:xfrm>
          <a:prstGeom prst="rect">
            <a:avLst/>
          </a:prstGeom>
        </p:spPr>
      </p:pic>
      <p:pic>
        <p:nvPicPr>
          <p:cNvPr id="4" name="Picture 2">
            <a:extLst>
              <a:ext uri="{FF2B5EF4-FFF2-40B4-BE49-F238E27FC236}">
                <a16:creationId xmlns:a16="http://schemas.microsoft.com/office/drawing/2014/main" id="{E7C6012C-5989-4CB8-1655-D59A66D01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9326" y="3639410"/>
            <a:ext cx="2108935" cy="2108935"/>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A25A4233-A0B0-2556-754B-CEFB3D226B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4782" y="3699978"/>
            <a:ext cx="1987798" cy="1987798"/>
          </a:xfrm>
          <a:prstGeom prst="rect">
            <a:avLst/>
          </a:prstGeom>
        </p:spPr>
      </p:pic>
    </p:spTree>
    <p:extLst>
      <p:ext uri="{BB962C8B-B14F-4D97-AF65-F5344CB8AC3E}">
        <p14:creationId xmlns:p14="http://schemas.microsoft.com/office/powerpoint/2010/main" val="2148879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FB826C-B8A9-8C40-10BC-CD3295889F29}"/>
              </a:ext>
            </a:extLst>
          </p:cNvPr>
          <p:cNvPicPr>
            <a:picLocks noGrp="1" noChangeAspect="1"/>
          </p:cNvPicPr>
          <p:nvPr>
            <p:ph idx="1"/>
          </p:nvPr>
        </p:nvPicPr>
        <p:blipFill>
          <a:blip r:embed="rId3"/>
          <a:stretch>
            <a:fillRect/>
          </a:stretch>
        </p:blipFill>
        <p:spPr>
          <a:xfrm rot="20446446">
            <a:off x="1144835" y="400479"/>
            <a:ext cx="1206055" cy="1206055"/>
          </a:xfrm>
        </p:spPr>
      </p:pic>
      <p:pic>
        <p:nvPicPr>
          <p:cNvPr id="7" name="Content Placeholder 5">
            <a:extLst>
              <a:ext uri="{FF2B5EF4-FFF2-40B4-BE49-F238E27FC236}">
                <a16:creationId xmlns:a16="http://schemas.microsoft.com/office/drawing/2014/main" id="{9253198B-99BA-7B02-28C7-9D11442DCD2A}"/>
              </a:ext>
            </a:extLst>
          </p:cNvPr>
          <p:cNvPicPr>
            <a:picLocks noChangeAspect="1"/>
          </p:cNvPicPr>
          <p:nvPr/>
        </p:nvPicPr>
        <p:blipFill>
          <a:blip r:embed="rId3"/>
          <a:stretch>
            <a:fillRect/>
          </a:stretch>
        </p:blipFill>
        <p:spPr>
          <a:xfrm rot="20446446">
            <a:off x="1144835" y="2186945"/>
            <a:ext cx="1206055" cy="1206055"/>
          </a:xfrm>
          <a:prstGeom prst="rect">
            <a:avLst/>
          </a:prstGeom>
        </p:spPr>
      </p:pic>
      <p:pic>
        <p:nvPicPr>
          <p:cNvPr id="8" name="Content Placeholder 5">
            <a:extLst>
              <a:ext uri="{FF2B5EF4-FFF2-40B4-BE49-F238E27FC236}">
                <a16:creationId xmlns:a16="http://schemas.microsoft.com/office/drawing/2014/main" id="{E0D2E731-ABAC-ED66-822C-78E9EB8BF4F9}"/>
              </a:ext>
            </a:extLst>
          </p:cNvPr>
          <p:cNvPicPr>
            <a:picLocks noChangeAspect="1"/>
          </p:cNvPicPr>
          <p:nvPr/>
        </p:nvPicPr>
        <p:blipFill>
          <a:blip r:embed="rId3"/>
          <a:stretch>
            <a:fillRect/>
          </a:stretch>
        </p:blipFill>
        <p:spPr>
          <a:xfrm rot="20446446">
            <a:off x="1144834" y="3973411"/>
            <a:ext cx="1206055" cy="1206055"/>
          </a:xfrm>
          <a:prstGeom prst="rect">
            <a:avLst/>
          </a:prstGeom>
        </p:spPr>
      </p:pic>
      <p:pic>
        <p:nvPicPr>
          <p:cNvPr id="12" name="Content Placeholder 5">
            <a:extLst>
              <a:ext uri="{FF2B5EF4-FFF2-40B4-BE49-F238E27FC236}">
                <a16:creationId xmlns:a16="http://schemas.microsoft.com/office/drawing/2014/main" id="{874E0A10-DADA-03EB-42A0-A772C0942852}"/>
              </a:ext>
            </a:extLst>
          </p:cNvPr>
          <p:cNvPicPr>
            <a:picLocks noChangeAspect="1"/>
          </p:cNvPicPr>
          <p:nvPr/>
        </p:nvPicPr>
        <p:blipFill>
          <a:blip r:embed="rId3"/>
          <a:stretch>
            <a:fillRect/>
          </a:stretch>
        </p:blipFill>
        <p:spPr>
          <a:xfrm rot="20446446">
            <a:off x="6114935" y="400479"/>
            <a:ext cx="1206055" cy="1206055"/>
          </a:xfrm>
          <a:prstGeom prst="rect">
            <a:avLst/>
          </a:prstGeom>
        </p:spPr>
      </p:pic>
      <p:pic>
        <p:nvPicPr>
          <p:cNvPr id="13" name="Content Placeholder 5">
            <a:extLst>
              <a:ext uri="{FF2B5EF4-FFF2-40B4-BE49-F238E27FC236}">
                <a16:creationId xmlns:a16="http://schemas.microsoft.com/office/drawing/2014/main" id="{B27E252E-9BF5-0E69-7A2E-1DC4379DED52}"/>
              </a:ext>
            </a:extLst>
          </p:cNvPr>
          <p:cNvPicPr>
            <a:picLocks noChangeAspect="1"/>
          </p:cNvPicPr>
          <p:nvPr/>
        </p:nvPicPr>
        <p:blipFill>
          <a:blip r:embed="rId3"/>
          <a:stretch>
            <a:fillRect/>
          </a:stretch>
        </p:blipFill>
        <p:spPr>
          <a:xfrm rot="20446446">
            <a:off x="6114928" y="2186955"/>
            <a:ext cx="1206000" cy="1206000"/>
          </a:xfrm>
          <a:prstGeom prst="rect">
            <a:avLst/>
          </a:prstGeom>
        </p:spPr>
      </p:pic>
      <p:pic>
        <p:nvPicPr>
          <p:cNvPr id="14" name="Content Placeholder 5">
            <a:extLst>
              <a:ext uri="{FF2B5EF4-FFF2-40B4-BE49-F238E27FC236}">
                <a16:creationId xmlns:a16="http://schemas.microsoft.com/office/drawing/2014/main" id="{8B34ACE1-A609-3C43-0339-F1758EBB7157}"/>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6114934" y="3973411"/>
            <a:ext cx="1206055" cy="1206055"/>
          </a:xfrm>
          <a:prstGeom prst="rect">
            <a:avLst/>
          </a:prstGeom>
        </p:spPr>
      </p:pic>
      <p:sp>
        <p:nvSpPr>
          <p:cNvPr id="15" name="TextBox 14">
            <a:extLst>
              <a:ext uri="{FF2B5EF4-FFF2-40B4-BE49-F238E27FC236}">
                <a16:creationId xmlns:a16="http://schemas.microsoft.com/office/drawing/2014/main" id="{334DFA9C-C441-C6FF-DED5-52AF45B8F855}"/>
              </a:ext>
            </a:extLst>
          </p:cNvPr>
          <p:cNvSpPr txBox="1"/>
          <p:nvPr/>
        </p:nvSpPr>
        <p:spPr>
          <a:xfrm>
            <a:off x="2515830" y="526453"/>
            <a:ext cx="3247730" cy="954107"/>
          </a:xfrm>
          <a:prstGeom prst="rect">
            <a:avLst/>
          </a:prstGeom>
          <a:noFill/>
        </p:spPr>
        <p:txBody>
          <a:bodyPr wrap="square" rtlCol="0">
            <a:spAutoFit/>
          </a:bodyPr>
          <a:lstStyle/>
          <a:p>
            <a:r>
              <a:rPr lang="en-US" sz="2800" dirty="0"/>
              <a:t>Dynamic</a:t>
            </a:r>
          </a:p>
          <a:p>
            <a:r>
              <a:rPr lang="en-US" sz="2800" dirty="0"/>
              <a:t>aggregation groups</a:t>
            </a:r>
          </a:p>
        </p:txBody>
      </p:sp>
      <p:sp>
        <p:nvSpPr>
          <p:cNvPr id="16" name="TextBox 15">
            <a:extLst>
              <a:ext uri="{FF2B5EF4-FFF2-40B4-BE49-F238E27FC236}">
                <a16:creationId xmlns:a16="http://schemas.microsoft.com/office/drawing/2014/main" id="{FC15B2BF-5D13-762E-5261-803ACCFCD8BE}"/>
              </a:ext>
            </a:extLst>
          </p:cNvPr>
          <p:cNvSpPr txBox="1"/>
          <p:nvPr/>
        </p:nvSpPr>
        <p:spPr>
          <a:xfrm>
            <a:off x="7573858" y="526452"/>
            <a:ext cx="3247730" cy="954107"/>
          </a:xfrm>
          <a:prstGeom prst="rect">
            <a:avLst/>
          </a:prstGeom>
          <a:noFill/>
        </p:spPr>
        <p:txBody>
          <a:bodyPr wrap="square" rtlCol="0">
            <a:spAutoFit/>
          </a:bodyPr>
          <a:lstStyle/>
          <a:p>
            <a:r>
              <a:rPr lang="en-US" sz="2800" dirty="0"/>
              <a:t>Defining</a:t>
            </a:r>
          </a:p>
          <a:p>
            <a:r>
              <a:rPr lang="en-US" sz="2800" dirty="0"/>
              <a:t>aggregations</a:t>
            </a:r>
          </a:p>
        </p:txBody>
      </p:sp>
      <p:sp>
        <p:nvSpPr>
          <p:cNvPr id="17" name="TextBox 16">
            <a:extLst>
              <a:ext uri="{FF2B5EF4-FFF2-40B4-BE49-F238E27FC236}">
                <a16:creationId xmlns:a16="http://schemas.microsoft.com/office/drawing/2014/main" id="{A6426D65-05AA-E288-EA30-4B673FCCFE63}"/>
              </a:ext>
            </a:extLst>
          </p:cNvPr>
          <p:cNvSpPr txBox="1"/>
          <p:nvPr/>
        </p:nvSpPr>
        <p:spPr>
          <a:xfrm>
            <a:off x="2515830" y="2312918"/>
            <a:ext cx="3247730" cy="954107"/>
          </a:xfrm>
          <a:prstGeom prst="rect">
            <a:avLst/>
          </a:prstGeom>
          <a:noFill/>
        </p:spPr>
        <p:txBody>
          <a:bodyPr wrap="square" rtlCol="0">
            <a:spAutoFit/>
          </a:bodyPr>
          <a:lstStyle/>
          <a:p>
            <a:r>
              <a:rPr lang="en-US" sz="2800" dirty="0"/>
              <a:t>Multiple</a:t>
            </a:r>
            <a:br>
              <a:rPr lang="en-US" sz="2800" dirty="0"/>
            </a:br>
            <a:r>
              <a:rPr lang="en-US" sz="2800" dirty="0"/>
              <a:t>aggregations</a:t>
            </a:r>
          </a:p>
        </p:txBody>
      </p:sp>
      <p:sp>
        <p:nvSpPr>
          <p:cNvPr id="18" name="TextBox 17">
            <a:extLst>
              <a:ext uri="{FF2B5EF4-FFF2-40B4-BE49-F238E27FC236}">
                <a16:creationId xmlns:a16="http://schemas.microsoft.com/office/drawing/2014/main" id="{89D34AC0-037E-20AD-FE12-2E31CA425289}"/>
              </a:ext>
            </a:extLst>
          </p:cNvPr>
          <p:cNvSpPr txBox="1"/>
          <p:nvPr/>
        </p:nvSpPr>
        <p:spPr>
          <a:xfrm>
            <a:off x="7573858" y="2312918"/>
            <a:ext cx="3247730" cy="954107"/>
          </a:xfrm>
          <a:prstGeom prst="rect">
            <a:avLst/>
          </a:prstGeom>
          <a:noFill/>
        </p:spPr>
        <p:txBody>
          <a:bodyPr wrap="square" rtlCol="0">
            <a:spAutoFit/>
          </a:bodyPr>
          <a:lstStyle/>
          <a:p>
            <a:r>
              <a:rPr lang="en-US" sz="2800" dirty="0"/>
              <a:t>Aggregation</a:t>
            </a:r>
          </a:p>
          <a:p>
            <a:r>
              <a:rPr lang="en-US" sz="2800" dirty="0"/>
              <a:t>expressions</a:t>
            </a:r>
          </a:p>
        </p:txBody>
      </p:sp>
      <p:sp>
        <p:nvSpPr>
          <p:cNvPr id="19" name="TextBox 18">
            <a:extLst>
              <a:ext uri="{FF2B5EF4-FFF2-40B4-BE49-F238E27FC236}">
                <a16:creationId xmlns:a16="http://schemas.microsoft.com/office/drawing/2014/main" id="{3EB1BFF0-7511-520D-2A4D-8D01BB8E64EA}"/>
              </a:ext>
            </a:extLst>
          </p:cNvPr>
          <p:cNvSpPr txBox="1"/>
          <p:nvPr/>
        </p:nvSpPr>
        <p:spPr>
          <a:xfrm>
            <a:off x="2515830" y="4099385"/>
            <a:ext cx="3247730" cy="954107"/>
          </a:xfrm>
          <a:prstGeom prst="rect">
            <a:avLst/>
          </a:prstGeom>
          <a:noFill/>
        </p:spPr>
        <p:txBody>
          <a:bodyPr wrap="square" rtlCol="0">
            <a:spAutoFit/>
          </a:bodyPr>
          <a:lstStyle/>
          <a:p>
            <a:r>
              <a:rPr lang="en-US" sz="2800" dirty="0"/>
              <a:t>Flexible</a:t>
            </a:r>
            <a:br>
              <a:rPr lang="en-US" sz="2800" dirty="0"/>
            </a:br>
            <a:r>
              <a:rPr lang="en-US" sz="2800" dirty="0"/>
              <a:t>aggregation targets</a:t>
            </a:r>
          </a:p>
        </p:txBody>
      </p:sp>
      <p:sp>
        <p:nvSpPr>
          <p:cNvPr id="20" name="TextBox 19">
            <a:extLst>
              <a:ext uri="{FF2B5EF4-FFF2-40B4-BE49-F238E27FC236}">
                <a16:creationId xmlns:a16="http://schemas.microsoft.com/office/drawing/2014/main" id="{B5782826-0E4B-2954-E82D-C2F65E3FB6DD}"/>
              </a:ext>
            </a:extLst>
          </p:cNvPr>
          <p:cNvSpPr txBox="1"/>
          <p:nvPr/>
        </p:nvSpPr>
        <p:spPr>
          <a:xfrm>
            <a:off x="7485930" y="4099385"/>
            <a:ext cx="3247730" cy="954107"/>
          </a:xfrm>
          <a:prstGeom prst="rect">
            <a:avLst/>
          </a:prstGeom>
          <a:noFill/>
        </p:spPr>
        <p:txBody>
          <a:bodyPr wrap="square" rtlCol="0">
            <a:spAutoFit/>
          </a:bodyPr>
          <a:lstStyle/>
          <a:p>
            <a:r>
              <a:rPr lang="en-US" sz="2800" dirty="0"/>
              <a:t>Nested</a:t>
            </a:r>
            <a:br>
              <a:rPr lang="en-US" sz="2800" dirty="0"/>
            </a:br>
            <a:r>
              <a:rPr lang="en-US" sz="2800" dirty="0"/>
              <a:t>aggregations</a:t>
            </a:r>
          </a:p>
        </p:txBody>
      </p:sp>
    </p:spTree>
    <p:extLst>
      <p:ext uri="{BB962C8B-B14F-4D97-AF65-F5344CB8AC3E}">
        <p14:creationId xmlns:p14="http://schemas.microsoft.com/office/powerpoint/2010/main" val="46087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4"/>
                                        </p:tgtEl>
                                      </p:cBhvr>
                                    </p:animEffect>
                                    <p:animScale>
                                      <p:cBhvr>
                                        <p:cTn id="9" dur="250" autoRev="1" fill="hold"/>
                                        <p:tgtEl>
                                          <p:spTgt spid="14"/>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C783C1D-60B6-EFB7-A9FC-7397AF3FB01C}"/>
              </a:ext>
            </a:extLst>
          </p:cNvPr>
          <p:cNvSpPr/>
          <p:nvPr/>
        </p:nvSpPr>
        <p:spPr>
          <a:xfrm>
            <a:off x="1007534" y="5258634"/>
            <a:ext cx="2286000" cy="1058333"/>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Dostoevsky</a:t>
            </a:r>
          </a:p>
        </p:txBody>
      </p:sp>
      <p:sp>
        <p:nvSpPr>
          <p:cNvPr id="14" name="Oval 13">
            <a:extLst>
              <a:ext uri="{FF2B5EF4-FFF2-40B4-BE49-F238E27FC236}">
                <a16:creationId xmlns:a16="http://schemas.microsoft.com/office/drawing/2014/main" id="{A092BC93-C721-7E3D-EE98-EBE5E3A9B9F6}"/>
              </a:ext>
            </a:extLst>
          </p:cNvPr>
          <p:cNvSpPr/>
          <p:nvPr/>
        </p:nvSpPr>
        <p:spPr>
          <a:xfrm>
            <a:off x="6434668" y="5258633"/>
            <a:ext cx="2286000" cy="1058333"/>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Tolkien</a:t>
            </a:r>
          </a:p>
        </p:txBody>
      </p:sp>
      <p:sp>
        <p:nvSpPr>
          <p:cNvPr id="2" name="TextBox 1">
            <a:extLst>
              <a:ext uri="{FF2B5EF4-FFF2-40B4-BE49-F238E27FC236}">
                <a16:creationId xmlns:a16="http://schemas.microsoft.com/office/drawing/2014/main" id="{F33B094A-4B48-0B18-4EC5-CC1C3B9FB678}"/>
              </a:ext>
            </a:extLst>
          </p:cNvPr>
          <p:cNvSpPr txBox="1"/>
          <p:nvPr/>
        </p:nvSpPr>
        <p:spPr>
          <a:xfrm>
            <a:off x="1007534" y="540199"/>
            <a:ext cx="10646833" cy="646331"/>
          </a:xfrm>
          <a:prstGeom prst="rect">
            <a:avLst/>
          </a:prstGeom>
          <a:noFill/>
        </p:spPr>
        <p:txBody>
          <a:bodyPr wrap="square" rtlCol="0">
            <a:spAutoFit/>
          </a:bodyPr>
          <a:lstStyle/>
          <a:p>
            <a:r>
              <a:rPr lang="en-US" sz="3600" dirty="0">
                <a:solidFill>
                  <a:srgbClr val="FF0000"/>
                </a:solidFill>
              </a:rPr>
              <a:t>max(</a:t>
            </a:r>
            <a:r>
              <a:rPr lang="en-US" sz="3600" dirty="0">
                <a:solidFill>
                  <a:schemeClr val="accent1"/>
                </a:solidFill>
              </a:rPr>
              <a:t>count() for book in author</a:t>
            </a:r>
            <a:r>
              <a:rPr lang="en-US" sz="3600" dirty="0">
                <a:solidFill>
                  <a:srgbClr val="FF0000"/>
                </a:solidFill>
              </a:rPr>
              <a:t>) for author in nationality</a:t>
            </a:r>
          </a:p>
        </p:txBody>
      </p:sp>
      <p:sp>
        <p:nvSpPr>
          <p:cNvPr id="3" name="Oval 2">
            <a:extLst>
              <a:ext uri="{FF2B5EF4-FFF2-40B4-BE49-F238E27FC236}">
                <a16:creationId xmlns:a16="http://schemas.microsoft.com/office/drawing/2014/main" id="{ED22A936-6174-DBC1-611B-7C4C8E32A982}"/>
              </a:ext>
            </a:extLst>
          </p:cNvPr>
          <p:cNvSpPr/>
          <p:nvPr/>
        </p:nvSpPr>
        <p:spPr>
          <a:xfrm>
            <a:off x="9148235" y="5258631"/>
            <a:ext cx="2286000" cy="1058333"/>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Lewis</a:t>
            </a:r>
          </a:p>
        </p:txBody>
      </p:sp>
      <p:sp>
        <p:nvSpPr>
          <p:cNvPr id="4" name="Oval 3">
            <a:extLst>
              <a:ext uri="{FF2B5EF4-FFF2-40B4-BE49-F238E27FC236}">
                <a16:creationId xmlns:a16="http://schemas.microsoft.com/office/drawing/2014/main" id="{72E48052-8935-4EBE-9BF9-4291933032D2}"/>
              </a:ext>
            </a:extLst>
          </p:cNvPr>
          <p:cNvSpPr/>
          <p:nvPr/>
        </p:nvSpPr>
        <p:spPr>
          <a:xfrm>
            <a:off x="3721101" y="5258632"/>
            <a:ext cx="2286000" cy="1058333"/>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Tolstoy</a:t>
            </a:r>
          </a:p>
        </p:txBody>
      </p:sp>
      <p:sp>
        <p:nvSpPr>
          <p:cNvPr id="5" name="Oval 4">
            <a:extLst>
              <a:ext uri="{FF2B5EF4-FFF2-40B4-BE49-F238E27FC236}">
                <a16:creationId xmlns:a16="http://schemas.microsoft.com/office/drawing/2014/main" id="{AF23568E-F8AB-6B01-6BA7-DB9972C9E18A}"/>
              </a:ext>
            </a:extLst>
          </p:cNvPr>
          <p:cNvSpPr/>
          <p:nvPr/>
        </p:nvSpPr>
        <p:spPr>
          <a:xfrm>
            <a:off x="2359003" y="3141116"/>
            <a:ext cx="2309111" cy="1081162"/>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Russian</a:t>
            </a:r>
          </a:p>
        </p:txBody>
      </p:sp>
      <p:sp>
        <p:nvSpPr>
          <p:cNvPr id="6" name="Oval 5">
            <a:extLst>
              <a:ext uri="{FF2B5EF4-FFF2-40B4-BE49-F238E27FC236}">
                <a16:creationId xmlns:a16="http://schemas.microsoft.com/office/drawing/2014/main" id="{C827FD73-AB4F-6A88-C5AC-8D84A7956CA5}"/>
              </a:ext>
            </a:extLst>
          </p:cNvPr>
          <p:cNvSpPr/>
          <p:nvPr/>
        </p:nvSpPr>
        <p:spPr>
          <a:xfrm>
            <a:off x="7661055" y="3167348"/>
            <a:ext cx="2374901" cy="1098135"/>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British</a:t>
            </a:r>
          </a:p>
        </p:txBody>
      </p:sp>
      <p:cxnSp>
        <p:nvCxnSpPr>
          <p:cNvPr id="8" name="Straight Arrow Connector 7">
            <a:extLst>
              <a:ext uri="{FF2B5EF4-FFF2-40B4-BE49-F238E27FC236}">
                <a16:creationId xmlns:a16="http://schemas.microsoft.com/office/drawing/2014/main" id="{EF2453E0-0C32-81C1-B6D6-318C35892331}"/>
              </a:ext>
            </a:extLst>
          </p:cNvPr>
          <p:cNvCxnSpPr>
            <a:cxnSpLocks/>
            <a:stCxn id="13" idx="0"/>
            <a:endCxn id="5" idx="3"/>
          </p:cNvCxnSpPr>
          <p:nvPr/>
        </p:nvCxnSpPr>
        <p:spPr>
          <a:xfrm flipV="1">
            <a:off x="2150534" y="4063945"/>
            <a:ext cx="546630" cy="119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2722E3-0114-5573-638F-3C5E7B9D7C41}"/>
              </a:ext>
            </a:extLst>
          </p:cNvPr>
          <p:cNvCxnSpPr>
            <a:cxnSpLocks/>
            <a:stCxn id="4" idx="0"/>
            <a:endCxn id="5" idx="5"/>
          </p:cNvCxnSpPr>
          <p:nvPr/>
        </p:nvCxnSpPr>
        <p:spPr>
          <a:xfrm flipH="1" flipV="1">
            <a:off x="4329953" y="4063945"/>
            <a:ext cx="534148" cy="11946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7BC7B7-4B0F-C934-36B3-4F1DCE9F48E1}"/>
              </a:ext>
            </a:extLst>
          </p:cNvPr>
          <p:cNvCxnSpPr>
            <a:cxnSpLocks/>
            <a:stCxn id="14" idx="0"/>
            <a:endCxn id="6" idx="3"/>
          </p:cNvCxnSpPr>
          <p:nvPr/>
        </p:nvCxnSpPr>
        <p:spPr>
          <a:xfrm flipV="1">
            <a:off x="7577668" y="4104665"/>
            <a:ext cx="431183" cy="11539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C830B6-0EF0-AA23-F502-4F901F9B4490}"/>
              </a:ext>
            </a:extLst>
          </p:cNvPr>
          <p:cNvCxnSpPr>
            <a:cxnSpLocks/>
            <a:stCxn id="3" idx="0"/>
            <a:endCxn id="6" idx="5"/>
          </p:cNvCxnSpPr>
          <p:nvPr/>
        </p:nvCxnSpPr>
        <p:spPr>
          <a:xfrm flipH="1" flipV="1">
            <a:off x="9688160" y="4104665"/>
            <a:ext cx="603075" cy="1153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39A756B-1C7E-CF54-7A81-B49BCC0F926F}"/>
              </a:ext>
            </a:extLst>
          </p:cNvPr>
          <p:cNvSpPr txBox="1"/>
          <p:nvPr/>
        </p:nvSpPr>
        <p:spPr>
          <a:xfrm>
            <a:off x="1293456" y="4668903"/>
            <a:ext cx="1083734" cy="646331"/>
          </a:xfrm>
          <a:prstGeom prst="rect">
            <a:avLst/>
          </a:prstGeom>
          <a:noFill/>
        </p:spPr>
        <p:txBody>
          <a:bodyPr wrap="square" rtlCol="0">
            <a:spAutoFit/>
          </a:bodyPr>
          <a:lstStyle/>
          <a:p>
            <a:r>
              <a:rPr lang="en-US" sz="3600" dirty="0">
                <a:solidFill>
                  <a:schemeClr val="accent1"/>
                </a:solidFill>
              </a:rPr>
              <a:t>13</a:t>
            </a:r>
          </a:p>
        </p:txBody>
      </p:sp>
      <p:sp>
        <p:nvSpPr>
          <p:cNvPr id="44" name="TextBox 43">
            <a:extLst>
              <a:ext uri="{FF2B5EF4-FFF2-40B4-BE49-F238E27FC236}">
                <a16:creationId xmlns:a16="http://schemas.microsoft.com/office/drawing/2014/main" id="{28B83BDB-C876-0CAD-6AE9-F171D6BAC6D7}"/>
              </a:ext>
            </a:extLst>
          </p:cNvPr>
          <p:cNvSpPr txBox="1"/>
          <p:nvPr/>
        </p:nvSpPr>
        <p:spPr>
          <a:xfrm>
            <a:off x="4849800" y="4668903"/>
            <a:ext cx="1246200" cy="646331"/>
          </a:xfrm>
          <a:prstGeom prst="rect">
            <a:avLst/>
          </a:prstGeom>
          <a:noFill/>
        </p:spPr>
        <p:txBody>
          <a:bodyPr wrap="square" rtlCol="0">
            <a:spAutoFit/>
          </a:bodyPr>
          <a:lstStyle/>
          <a:p>
            <a:r>
              <a:rPr lang="en-US" sz="3600" dirty="0">
                <a:solidFill>
                  <a:schemeClr val="accent1"/>
                </a:solidFill>
              </a:rPr>
              <a:t>6</a:t>
            </a:r>
          </a:p>
        </p:txBody>
      </p:sp>
      <p:sp>
        <p:nvSpPr>
          <p:cNvPr id="45" name="TextBox 44">
            <a:extLst>
              <a:ext uri="{FF2B5EF4-FFF2-40B4-BE49-F238E27FC236}">
                <a16:creationId xmlns:a16="http://schemas.microsoft.com/office/drawing/2014/main" id="{A804312B-D9C0-00CD-9242-D5A855EA574E}"/>
              </a:ext>
            </a:extLst>
          </p:cNvPr>
          <p:cNvSpPr txBox="1"/>
          <p:nvPr/>
        </p:nvSpPr>
        <p:spPr>
          <a:xfrm>
            <a:off x="6627404" y="4668902"/>
            <a:ext cx="753519" cy="646331"/>
          </a:xfrm>
          <a:prstGeom prst="rect">
            <a:avLst/>
          </a:prstGeom>
          <a:noFill/>
        </p:spPr>
        <p:txBody>
          <a:bodyPr wrap="square" rtlCol="0">
            <a:spAutoFit/>
          </a:bodyPr>
          <a:lstStyle/>
          <a:p>
            <a:r>
              <a:rPr lang="en-US" sz="3600" dirty="0">
                <a:solidFill>
                  <a:schemeClr val="accent1"/>
                </a:solidFill>
              </a:rPr>
              <a:t>29</a:t>
            </a:r>
          </a:p>
        </p:txBody>
      </p:sp>
      <p:sp>
        <p:nvSpPr>
          <p:cNvPr id="46" name="TextBox 45">
            <a:extLst>
              <a:ext uri="{FF2B5EF4-FFF2-40B4-BE49-F238E27FC236}">
                <a16:creationId xmlns:a16="http://schemas.microsoft.com/office/drawing/2014/main" id="{206DE060-C73C-8B41-0E0A-FE406D197DF0}"/>
              </a:ext>
            </a:extLst>
          </p:cNvPr>
          <p:cNvSpPr txBox="1"/>
          <p:nvPr/>
        </p:nvSpPr>
        <p:spPr>
          <a:xfrm>
            <a:off x="10230824" y="4642438"/>
            <a:ext cx="1246200" cy="646331"/>
          </a:xfrm>
          <a:prstGeom prst="rect">
            <a:avLst/>
          </a:prstGeom>
          <a:noFill/>
        </p:spPr>
        <p:txBody>
          <a:bodyPr wrap="square" rtlCol="0">
            <a:spAutoFit/>
          </a:bodyPr>
          <a:lstStyle/>
          <a:p>
            <a:r>
              <a:rPr lang="en-US" sz="3600" dirty="0">
                <a:solidFill>
                  <a:schemeClr val="accent1"/>
                </a:solidFill>
              </a:rPr>
              <a:t>40</a:t>
            </a:r>
          </a:p>
        </p:txBody>
      </p:sp>
      <p:sp>
        <p:nvSpPr>
          <p:cNvPr id="47" name="TextBox 46">
            <a:extLst>
              <a:ext uri="{FF2B5EF4-FFF2-40B4-BE49-F238E27FC236}">
                <a16:creationId xmlns:a16="http://schemas.microsoft.com/office/drawing/2014/main" id="{12E925C3-CE1B-19CC-42EC-66A03C5135AF}"/>
              </a:ext>
            </a:extLst>
          </p:cNvPr>
          <p:cNvSpPr txBox="1"/>
          <p:nvPr/>
        </p:nvSpPr>
        <p:spPr>
          <a:xfrm>
            <a:off x="3202580" y="2576249"/>
            <a:ext cx="785220" cy="646331"/>
          </a:xfrm>
          <a:prstGeom prst="rect">
            <a:avLst/>
          </a:prstGeom>
          <a:noFill/>
        </p:spPr>
        <p:txBody>
          <a:bodyPr wrap="square" rtlCol="0">
            <a:spAutoFit/>
          </a:bodyPr>
          <a:lstStyle/>
          <a:p>
            <a:r>
              <a:rPr lang="en-US" sz="3600" dirty="0">
                <a:solidFill>
                  <a:srgbClr val="FF0000"/>
                </a:solidFill>
              </a:rPr>
              <a:t>13</a:t>
            </a:r>
          </a:p>
        </p:txBody>
      </p:sp>
      <p:sp>
        <p:nvSpPr>
          <p:cNvPr id="48" name="TextBox 47">
            <a:extLst>
              <a:ext uri="{FF2B5EF4-FFF2-40B4-BE49-F238E27FC236}">
                <a16:creationId xmlns:a16="http://schemas.microsoft.com/office/drawing/2014/main" id="{92CFFA03-0F2C-B090-3170-76059A0D5E83}"/>
              </a:ext>
            </a:extLst>
          </p:cNvPr>
          <p:cNvSpPr txBox="1"/>
          <p:nvPr/>
        </p:nvSpPr>
        <p:spPr>
          <a:xfrm>
            <a:off x="8501731" y="2604550"/>
            <a:ext cx="646504" cy="646331"/>
          </a:xfrm>
          <a:prstGeom prst="rect">
            <a:avLst/>
          </a:prstGeom>
          <a:noFill/>
        </p:spPr>
        <p:txBody>
          <a:bodyPr wrap="square" rtlCol="0">
            <a:spAutoFit/>
          </a:bodyPr>
          <a:lstStyle/>
          <a:p>
            <a:r>
              <a:rPr lang="en-US" sz="3600" dirty="0">
                <a:solidFill>
                  <a:srgbClr val="FF0000"/>
                </a:solidFill>
              </a:rPr>
              <a:t>40</a:t>
            </a:r>
          </a:p>
        </p:txBody>
      </p:sp>
    </p:spTree>
    <p:extLst>
      <p:ext uri="{BB962C8B-B14F-4D97-AF65-F5344CB8AC3E}">
        <p14:creationId xmlns:p14="http://schemas.microsoft.com/office/powerpoint/2010/main" val="280136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3" grpId="0"/>
      <p:bldP spid="44" grpId="0"/>
      <p:bldP spid="45" grpId="0"/>
      <p:bldP spid="46" grpId="0"/>
      <p:bldP spid="47" grpId="0"/>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3B37DD-C32B-D1D8-8515-1AAA4F1E5F6E}"/>
              </a:ext>
            </a:extLst>
          </p:cNvPr>
          <p:cNvSpPr>
            <a:spLocks noGrp="1"/>
          </p:cNvSpPr>
          <p:nvPr>
            <p:ph type="body" idx="1"/>
          </p:nvPr>
        </p:nvSpPr>
        <p:spPr>
          <a:xfrm>
            <a:off x="839788" y="2027671"/>
            <a:ext cx="5157787" cy="4465203"/>
          </a:xfrm>
          <a:ln>
            <a:solidFill>
              <a:schemeClr val="accent1">
                <a:shade val="15000"/>
              </a:schemeClr>
            </a:solidFill>
          </a:ln>
        </p:spPr>
        <p:txBody>
          <a:bodyPr>
            <a:normAutofit/>
          </a:bodyPr>
          <a:lstStyle/>
          <a:p>
            <a:pPr algn="ctr"/>
            <a:r>
              <a:rPr lang="en-US" sz="3600" b="0" dirty="0"/>
              <a:t>Lucene 9.11</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5" name="Text Placeholder 4">
            <a:extLst>
              <a:ext uri="{FF2B5EF4-FFF2-40B4-BE49-F238E27FC236}">
                <a16:creationId xmlns:a16="http://schemas.microsoft.com/office/drawing/2014/main" id="{C7866393-06E4-0289-53BF-F1B3CDEC0352}"/>
              </a:ext>
            </a:extLst>
          </p:cNvPr>
          <p:cNvSpPr>
            <a:spLocks noGrp="1"/>
          </p:cNvSpPr>
          <p:nvPr>
            <p:ph type="body" sz="quarter" idx="3"/>
          </p:nvPr>
        </p:nvSpPr>
        <p:spPr>
          <a:xfrm>
            <a:off x="6172200" y="2027672"/>
            <a:ext cx="5183188" cy="4465202"/>
          </a:xfrm>
          <a:ln>
            <a:solidFill>
              <a:schemeClr val="accent1">
                <a:shade val="15000"/>
              </a:schemeClr>
            </a:solidFill>
          </a:ln>
        </p:spPr>
        <p:txBody>
          <a:bodyPr>
            <a:normAutofit/>
          </a:bodyPr>
          <a:lstStyle/>
          <a:p>
            <a:pPr algn="ctr"/>
            <a:r>
              <a:rPr lang="en-US" sz="3600" b="0" dirty="0"/>
              <a:t>Lucene 9.12</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2" name="Title 1">
            <a:extLst>
              <a:ext uri="{FF2B5EF4-FFF2-40B4-BE49-F238E27FC236}">
                <a16:creationId xmlns:a16="http://schemas.microsoft.com/office/drawing/2014/main" id="{853EB8D5-7DAE-3BB9-703A-D909564B98E4}"/>
              </a:ext>
            </a:extLst>
          </p:cNvPr>
          <p:cNvSpPr>
            <a:spLocks noGrp="1"/>
          </p:cNvSpPr>
          <p:nvPr>
            <p:ph type="title"/>
          </p:nvPr>
        </p:nvSpPr>
        <p:spPr>
          <a:xfrm>
            <a:off x="2353573" y="365125"/>
            <a:ext cx="7637450" cy="1325563"/>
          </a:xfrm>
        </p:spPr>
        <p:txBody>
          <a:bodyPr>
            <a:normAutofit/>
          </a:bodyPr>
          <a:lstStyle/>
          <a:p>
            <a:pPr algn="ctr"/>
            <a:r>
              <a:rPr lang="en-US" sz="4400" dirty="0"/>
              <a:t>Nested aggregations</a:t>
            </a:r>
            <a:endParaRPr lang="en-US" dirty="0"/>
          </a:p>
        </p:txBody>
      </p:sp>
      <p:pic>
        <p:nvPicPr>
          <p:cNvPr id="7" name="Content Placeholder 5">
            <a:extLst>
              <a:ext uri="{FF2B5EF4-FFF2-40B4-BE49-F238E27FC236}">
                <a16:creationId xmlns:a16="http://schemas.microsoft.com/office/drawing/2014/main" id="{F1408B0E-5EAA-EB91-D0FF-CE97347E9233}"/>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2518513" y="424879"/>
            <a:ext cx="1206055" cy="1206055"/>
          </a:xfrm>
          <a:prstGeom prst="rect">
            <a:avLst/>
          </a:prstGeom>
        </p:spPr>
      </p:pic>
      <p:pic>
        <p:nvPicPr>
          <p:cNvPr id="6" name="Graphic 5">
            <a:extLst>
              <a:ext uri="{FF2B5EF4-FFF2-40B4-BE49-F238E27FC236}">
                <a16:creationId xmlns:a16="http://schemas.microsoft.com/office/drawing/2014/main" id="{B6BF98C3-A062-31A3-D598-747C66E57D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4782" y="3699978"/>
            <a:ext cx="1987798" cy="1987798"/>
          </a:xfrm>
          <a:prstGeom prst="rect">
            <a:avLst/>
          </a:prstGeom>
        </p:spPr>
      </p:pic>
      <p:pic>
        <p:nvPicPr>
          <p:cNvPr id="9" name="Graphic 8">
            <a:extLst>
              <a:ext uri="{FF2B5EF4-FFF2-40B4-BE49-F238E27FC236}">
                <a16:creationId xmlns:a16="http://schemas.microsoft.com/office/drawing/2014/main" id="{3C4CA4EA-2443-67B2-AB9C-97A90802C2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9895" y="3699978"/>
            <a:ext cx="1987798" cy="1987798"/>
          </a:xfrm>
          <a:prstGeom prst="rect">
            <a:avLst/>
          </a:prstGeom>
        </p:spPr>
      </p:pic>
    </p:spTree>
    <p:extLst>
      <p:ext uri="{BB962C8B-B14F-4D97-AF65-F5344CB8AC3E}">
        <p14:creationId xmlns:p14="http://schemas.microsoft.com/office/powerpoint/2010/main" val="2030338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FB826C-B8A9-8C40-10BC-CD3295889F29}"/>
              </a:ext>
            </a:extLst>
          </p:cNvPr>
          <p:cNvPicPr>
            <a:picLocks noGrp="1" noChangeAspect="1"/>
          </p:cNvPicPr>
          <p:nvPr>
            <p:ph idx="1"/>
          </p:nvPr>
        </p:nvPicPr>
        <p:blipFill>
          <a:blip r:embed="rId3"/>
          <a:stretch>
            <a:fillRect/>
          </a:stretch>
        </p:blipFill>
        <p:spPr>
          <a:xfrm rot="20446446">
            <a:off x="1144835" y="400479"/>
            <a:ext cx="1206055" cy="1206055"/>
          </a:xfrm>
        </p:spPr>
      </p:pic>
      <p:pic>
        <p:nvPicPr>
          <p:cNvPr id="7" name="Content Placeholder 5">
            <a:extLst>
              <a:ext uri="{FF2B5EF4-FFF2-40B4-BE49-F238E27FC236}">
                <a16:creationId xmlns:a16="http://schemas.microsoft.com/office/drawing/2014/main" id="{9253198B-99BA-7B02-28C7-9D11442DCD2A}"/>
              </a:ext>
            </a:extLst>
          </p:cNvPr>
          <p:cNvPicPr>
            <a:picLocks noChangeAspect="1"/>
          </p:cNvPicPr>
          <p:nvPr/>
        </p:nvPicPr>
        <p:blipFill>
          <a:blip r:embed="rId3"/>
          <a:stretch>
            <a:fillRect/>
          </a:stretch>
        </p:blipFill>
        <p:spPr>
          <a:xfrm rot="20446446">
            <a:off x="1144835" y="2186945"/>
            <a:ext cx="1206055" cy="1206055"/>
          </a:xfrm>
          <a:prstGeom prst="rect">
            <a:avLst/>
          </a:prstGeom>
        </p:spPr>
      </p:pic>
      <p:pic>
        <p:nvPicPr>
          <p:cNvPr id="8" name="Content Placeholder 5">
            <a:extLst>
              <a:ext uri="{FF2B5EF4-FFF2-40B4-BE49-F238E27FC236}">
                <a16:creationId xmlns:a16="http://schemas.microsoft.com/office/drawing/2014/main" id="{E0D2E731-ABAC-ED66-822C-78E9EB8BF4F9}"/>
              </a:ext>
            </a:extLst>
          </p:cNvPr>
          <p:cNvPicPr>
            <a:picLocks noChangeAspect="1"/>
          </p:cNvPicPr>
          <p:nvPr/>
        </p:nvPicPr>
        <p:blipFill>
          <a:blip r:embed="rId3"/>
          <a:stretch>
            <a:fillRect/>
          </a:stretch>
        </p:blipFill>
        <p:spPr>
          <a:xfrm rot="20446446">
            <a:off x="1144834" y="3973411"/>
            <a:ext cx="1206055" cy="1206055"/>
          </a:xfrm>
          <a:prstGeom prst="rect">
            <a:avLst/>
          </a:prstGeom>
        </p:spPr>
      </p:pic>
      <p:pic>
        <p:nvPicPr>
          <p:cNvPr id="12" name="Content Placeholder 5">
            <a:extLst>
              <a:ext uri="{FF2B5EF4-FFF2-40B4-BE49-F238E27FC236}">
                <a16:creationId xmlns:a16="http://schemas.microsoft.com/office/drawing/2014/main" id="{874E0A10-DADA-03EB-42A0-A772C0942852}"/>
              </a:ext>
            </a:extLst>
          </p:cNvPr>
          <p:cNvPicPr>
            <a:picLocks noChangeAspect="1"/>
          </p:cNvPicPr>
          <p:nvPr/>
        </p:nvPicPr>
        <p:blipFill>
          <a:blip r:embed="rId3"/>
          <a:stretch>
            <a:fillRect/>
          </a:stretch>
        </p:blipFill>
        <p:spPr>
          <a:xfrm rot="20446446">
            <a:off x="6114935" y="400479"/>
            <a:ext cx="1206055" cy="1206055"/>
          </a:xfrm>
          <a:prstGeom prst="rect">
            <a:avLst/>
          </a:prstGeom>
        </p:spPr>
      </p:pic>
      <p:pic>
        <p:nvPicPr>
          <p:cNvPr id="13" name="Content Placeholder 5">
            <a:extLst>
              <a:ext uri="{FF2B5EF4-FFF2-40B4-BE49-F238E27FC236}">
                <a16:creationId xmlns:a16="http://schemas.microsoft.com/office/drawing/2014/main" id="{B27E252E-9BF5-0E69-7A2E-1DC4379DED52}"/>
              </a:ext>
            </a:extLst>
          </p:cNvPr>
          <p:cNvPicPr>
            <a:picLocks noChangeAspect="1"/>
          </p:cNvPicPr>
          <p:nvPr/>
        </p:nvPicPr>
        <p:blipFill>
          <a:blip r:embed="rId3"/>
          <a:stretch>
            <a:fillRect/>
          </a:stretch>
        </p:blipFill>
        <p:spPr>
          <a:xfrm rot="20446446">
            <a:off x="6114928" y="2186955"/>
            <a:ext cx="1206000" cy="1206000"/>
          </a:xfrm>
          <a:prstGeom prst="rect">
            <a:avLst/>
          </a:prstGeom>
        </p:spPr>
      </p:pic>
      <p:pic>
        <p:nvPicPr>
          <p:cNvPr id="14" name="Content Placeholder 5">
            <a:extLst>
              <a:ext uri="{FF2B5EF4-FFF2-40B4-BE49-F238E27FC236}">
                <a16:creationId xmlns:a16="http://schemas.microsoft.com/office/drawing/2014/main" id="{8B34ACE1-A609-3C43-0339-F1758EBB7157}"/>
              </a:ext>
            </a:extLst>
          </p:cNvPr>
          <p:cNvPicPr>
            <a:picLocks noChangeAspect="1"/>
          </p:cNvPicPr>
          <p:nvPr/>
        </p:nvPicPr>
        <p:blipFill>
          <a:blip r:embed="rId3"/>
          <a:stretch>
            <a:fillRect/>
          </a:stretch>
        </p:blipFill>
        <p:spPr>
          <a:xfrm rot="20446446">
            <a:off x="6114934" y="3973411"/>
            <a:ext cx="1206055" cy="1206055"/>
          </a:xfrm>
          <a:prstGeom prst="rect">
            <a:avLst/>
          </a:prstGeom>
        </p:spPr>
      </p:pic>
      <p:sp>
        <p:nvSpPr>
          <p:cNvPr id="15" name="TextBox 14">
            <a:extLst>
              <a:ext uri="{FF2B5EF4-FFF2-40B4-BE49-F238E27FC236}">
                <a16:creationId xmlns:a16="http://schemas.microsoft.com/office/drawing/2014/main" id="{334DFA9C-C441-C6FF-DED5-52AF45B8F855}"/>
              </a:ext>
            </a:extLst>
          </p:cNvPr>
          <p:cNvSpPr txBox="1"/>
          <p:nvPr/>
        </p:nvSpPr>
        <p:spPr>
          <a:xfrm>
            <a:off x="2515830" y="526453"/>
            <a:ext cx="3247730" cy="954107"/>
          </a:xfrm>
          <a:prstGeom prst="rect">
            <a:avLst/>
          </a:prstGeom>
          <a:noFill/>
        </p:spPr>
        <p:txBody>
          <a:bodyPr wrap="square" rtlCol="0">
            <a:spAutoFit/>
          </a:bodyPr>
          <a:lstStyle/>
          <a:p>
            <a:r>
              <a:rPr lang="en-US" sz="2800" dirty="0"/>
              <a:t>Dynamic</a:t>
            </a:r>
          </a:p>
          <a:p>
            <a:r>
              <a:rPr lang="en-US" sz="2800" dirty="0"/>
              <a:t>aggregation groups</a:t>
            </a:r>
          </a:p>
        </p:txBody>
      </p:sp>
      <p:sp>
        <p:nvSpPr>
          <p:cNvPr id="16" name="TextBox 15">
            <a:extLst>
              <a:ext uri="{FF2B5EF4-FFF2-40B4-BE49-F238E27FC236}">
                <a16:creationId xmlns:a16="http://schemas.microsoft.com/office/drawing/2014/main" id="{FC15B2BF-5D13-762E-5261-803ACCFCD8BE}"/>
              </a:ext>
            </a:extLst>
          </p:cNvPr>
          <p:cNvSpPr txBox="1"/>
          <p:nvPr/>
        </p:nvSpPr>
        <p:spPr>
          <a:xfrm>
            <a:off x="7573858" y="526452"/>
            <a:ext cx="3247730" cy="954107"/>
          </a:xfrm>
          <a:prstGeom prst="rect">
            <a:avLst/>
          </a:prstGeom>
          <a:noFill/>
        </p:spPr>
        <p:txBody>
          <a:bodyPr wrap="square" rtlCol="0">
            <a:spAutoFit/>
          </a:bodyPr>
          <a:lstStyle/>
          <a:p>
            <a:r>
              <a:rPr lang="en-US" sz="2800" dirty="0"/>
              <a:t>Defining</a:t>
            </a:r>
          </a:p>
          <a:p>
            <a:r>
              <a:rPr lang="en-US" sz="2800" dirty="0"/>
              <a:t>aggregations</a:t>
            </a:r>
          </a:p>
        </p:txBody>
      </p:sp>
      <p:sp>
        <p:nvSpPr>
          <p:cNvPr id="17" name="TextBox 16">
            <a:extLst>
              <a:ext uri="{FF2B5EF4-FFF2-40B4-BE49-F238E27FC236}">
                <a16:creationId xmlns:a16="http://schemas.microsoft.com/office/drawing/2014/main" id="{A6426D65-05AA-E288-EA30-4B673FCCFE63}"/>
              </a:ext>
            </a:extLst>
          </p:cNvPr>
          <p:cNvSpPr txBox="1"/>
          <p:nvPr/>
        </p:nvSpPr>
        <p:spPr>
          <a:xfrm>
            <a:off x="2515830" y="2312918"/>
            <a:ext cx="3247730" cy="954107"/>
          </a:xfrm>
          <a:prstGeom prst="rect">
            <a:avLst/>
          </a:prstGeom>
          <a:noFill/>
        </p:spPr>
        <p:txBody>
          <a:bodyPr wrap="square" rtlCol="0">
            <a:spAutoFit/>
          </a:bodyPr>
          <a:lstStyle/>
          <a:p>
            <a:r>
              <a:rPr lang="en-US" sz="2800" dirty="0"/>
              <a:t>Multiple</a:t>
            </a:r>
            <a:br>
              <a:rPr lang="en-US" sz="2800" dirty="0"/>
            </a:br>
            <a:r>
              <a:rPr lang="en-US" sz="2800" dirty="0"/>
              <a:t>aggregations</a:t>
            </a:r>
          </a:p>
        </p:txBody>
      </p:sp>
      <p:sp>
        <p:nvSpPr>
          <p:cNvPr id="18" name="TextBox 17">
            <a:extLst>
              <a:ext uri="{FF2B5EF4-FFF2-40B4-BE49-F238E27FC236}">
                <a16:creationId xmlns:a16="http://schemas.microsoft.com/office/drawing/2014/main" id="{89D34AC0-037E-20AD-FE12-2E31CA425289}"/>
              </a:ext>
            </a:extLst>
          </p:cNvPr>
          <p:cNvSpPr txBox="1"/>
          <p:nvPr/>
        </p:nvSpPr>
        <p:spPr>
          <a:xfrm>
            <a:off x="7573858" y="2312918"/>
            <a:ext cx="3247730" cy="954107"/>
          </a:xfrm>
          <a:prstGeom prst="rect">
            <a:avLst/>
          </a:prstGeom>
          <a:noFill/>
        </p:spPr>
        <p:txBody>
          <a:bodyPr wrap="square" rtlCol="0">
            <a:spAutoFit/>
          </a:bodyPr>
          <a:lstStyle/>
          <a:p>
            <a:r>
              <a:rPr lang="en-US" sz="2800" dirty="0"/>
              <a:t>Aggregation</a:t>
            </a:r>
          </a:p>
          <a:p>
            <a:r>
              <a:rPr lang="en-US" sz="2800" dirty="0"/>
              <a:t>expressions</a:t>
            </a:r>
          </a:p>
        </p:txBody>
      </p:sp>
      <p:sp>
        <p:nvSpPr>
          <p:cNvPr id="19" name="TextBox 18">
            <a:extLst>
              <a:ext uri="{FF2B5EF4-FFF2-40B4-BE49-F238E27FC236}">
                <a16:creationId xmlns:a16="http://schemas.microsoft.com/office/drawing/2014/main" id="{3EB1BFF0-7511-520D-2A4D-8D01BB8E64EA}"/>
              </a:ext>
            </a:extLst>
          </p:cNvPr>
          <p:cNvSpPr txBox="1"/>
          <p:nvPr/>
        </p:nvSpPr>
        <p:spPr>
          <a:xfrm>
            <a:off x="2515830" y="4099385"/>
            <a:ext cx="3247730" cy="954107"/>
          </a:xfrm>
          <a:prstGeom prst="rect">
            <a:avLst/>
          </a:prstGeom>
          <a:noFill/>
        </p:spPr>
        <p:txBody>
          <a:bodyPr wrap="square" rtlCol="0">
            <a:spAutoFit/>
          </a:bodyPr>
          <a:lstStyle/>
          <a:p>
            <a:r>
              <a:rPr lang="en-US" sz="2800" dirty="0"/>
              <a:t>Flexible</a:t>
            </a:r>
            <a:br>
              <a:rPr lang="en-US" sz="2800" dirty="0"/>
            </a:br>
            <a:r>
              <a:rPr lang="en-US" sz="2800" dirty="0"/>
              <a:t>aggregation targets</a:t>
            </a:r>
          </a:p>
        </p:txBody>
      </p:sp>
      <p:sp>
        <p:nvSpPr>
          <p:cNvPr id="20" name="TextBox 19">
            <a:extLst>
              <a:ext uri="{FF2B5EF4-FFF2-40B4-BE49-F238E27FC236}">
                <a16:creationId xmlns:a16="http://schemas.microsoft.com/office/drawing/2014/main" id="{B5782826-0E4B-2954-E82D-C2F65E3FB6DD}"/>
              </a:ext>
            </a:extLst>
          </p:cNvPr>
          <p:cNvSpPr txBox="1"/>
          <p:nvPr/>
        </p:nvSpPr>
        <p:spPr>
          <a:xfrm>
            <a:off x="7485930" y="4099385"/>
            <a:ext cx="3247730" cy="954107"/>
          </a:xfrm>
          <a:prstGeom prst="rect">
            <a:avLst/>
          </a:prstGeom>
          <a:noFill/>
        </p:spPr>
        <p:txBody>
          <a:bodyPr wrap="square" rtlCol="0">
            <a:spAutoFit/>
          </a:bodyPr>
          <a:lstStyle/>
          <a:p>
            <a:r>
              <a:rPr lang="en-US" sz="2800" dirty="0"/>
              <a:t>Nested</a:t>
            </a:r>
            <a:br>
              <a:rPr lang="en-US" sz="2800" dirty="0"/>
            </a:br>
            <a:r>
              <a:rPr lang="en-US" sz="2800" dirty="0"/>
              <a:t>aggregations</a:t>
            </a:r>
          </a:p>
        </p:txBody>
      </p:sp>
      <p:pic>
        <p:nvPicPr>
          <p:cNvPr id="2" name="Content Placeholder 5">
            <a:extLst>
              <a:ext uri="{FF2B5EF4-FFF2-40B4-BE49-F238E27FC236}">
                <a16:creationId xmlns:a16="http://schemas.microsoft.com/office/drawing/2014/main" id="{5AFC3F2B-17F9-8F7B-56B0-F8F01A1E2DE3}"/>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3364333" y="5404194"/>
            <a:ext cx="1206055" cy="1206055"/>
          </a:xfrm>
          <a:prstGeom prst="rect">
            <a:avLst/>
          </a:prstGeom>
        </p:spPr>
      </p:pic>
      <p:sp>
        <p:nvSpPr>
          <p:cNvPr id="3" name="TextBox 2">
            <a:extLst>
              <a:ext uri="{FF2B5EF4-FFF2-40B4-BE49-F238E27FC236}">
                <a16:creationId xmlns:a16="http://schemas.microsoft.com/office/drawing/2014/main" id="{C9E77839-CB2C-3E82-1018-DC107B8626F0}"/>
              </a:ext>
            </a:extLst>
          </p:cNvPr>
          <p:cNvSpPr txBox="1"/>
          <p:nvPr/>
        </p:nvSpPr>
        <p:spPr>
          <a:xfrm>
            <a:off x="4735329" y="5530169"/>
            <a:ext cx="3247730" cy="954107"/>
          </a:xfrm>
          <a:prstGeom prst="rect">
            <a:avLst/>
          </a:prstGeom>
          <a:noFill/>
        </p:spPr>
        <p:txBody>
          <a:bodyPr wrap="square" rtlCol="0">
            <a:spAutoFit/>
          </a:bodyPr>
          <a:lstStyle/>
          <a:p>
            <a:r>
              <a:rPr lang="en-US" sz="2800" dirty="0"/>
              <a:t>Data about aggregation groups</a:t>
            </a:r>
          </a:p>
        </p:txBody>
      </p:sp>
    </p:spTree>
    <p:extLst>
      <p:ext uri="{BB962C8B-B14F-4D97-AF65-F5344CB8AC3E}">
        <p14:creationId xmlns:p14="http://schemas.microsoft.com/office/powerpoint/2010/main" val="169712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2"/>
                                        </p:tgtEl>
                                      </p:cBhvr>
                                    </p:animEffect>
                                    <p:animScale>
                                      <p:cBhvr>
                                        <p:cTn id="9" dur="250" autoRev="1" fill="hold"/>
                                        <p:tgtEl>
                                          <p:spTgt spid="2"/>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3A240-6BDA-4A0C-06B1-9FA5B2E2AF0E}"/>
              </a:ext>
            </a:extLst>
          </p:cNvPr>
          <p:cNvSpPr>
            <a:spLocks noGrp="1"/>
          </p:cNvSpPr>
          <p:nvPr>
            <p:ph type="title"/>
          </p:nvPr>
        </p:nvSpPr>
        <p:spPr>
          <a:xfrm>
            <a:off x="2742828" y="4849488"/>
            <a:ext cx="2268984" cy="1325563"/>
          </a:xfrm>
        </p:spPr>
        <p:txBody>
          <a:bodyPr/>
          <a:lstStyle/>
          <a:p>
            <a:pPr algn="ctr"/>
            <a:r>
              <a:rPr lang="en-US" dirty="0">
                <a:latin typeface="+mn-lt"/>
              </a:rPr>
              <a:t>Shradha</a:t>
            </a:r>
            <a:br>
              <a:rPr lang="en-US" dirty="0">
                <a:latin typeface="+mn-lt"/>
              </a:rPr>
            </a:br>
            <a:r>
              <a:rPr lang="en-US" dirty="0">
                <a:latin typeface="+mn-lt"/>
              </a:rPr>
              <a:t>Shankar</a:t>
            </a:r>
          </a:p>
        </p:txBody>
      </p:sp>
      <p:pic>
        <p:nvPicPr>
          <p:cNvPr id="12" name="Picture 11">
            <a:extLst>
              <a:ext uri="{FF2B5EF4-FFF2-40B4-BE49-F238E27FC236}">
                <a16:creationId xmlns:a16="http://schemas.microsoft.com/office/drawing/2014/main" id="{2A69689A-4E86-63FD-D35B-272FCE27288A}"/>
              </a:ext>
            </a:extLst>
          </p:cNvPr>
          <p:cNvPicPr>
            <a:picLocks noChangeAspect="1"/>
          </p:cNvPicPr>
          <p:nvPr/>
        </p:nvPicPr>
        <p:blipFill>
          <a:blip r:embed="rId3"/>
          <a:stretch>
            <a:fillRect/>
          </a:stretch>
        </p:blipFill>
        <p:spPr>
          <a:xfrm>
            <a:off x="2742829" y="1372346"/>
            <a:ext cx="2268983" cy="3403475"/>
          </a:xfrm>
          <a:prstGeom prst="rect">
            <a:avLst/>
          </a:prstGeom>
        </p:spPr>
      </p:pic>
      <p:sp>
        <p:nvSpPr>
          <p:cNvPr id="3" name="Title 1">
            <a:extLst>
              <a:ext uri="{FF2B5EF4-FFF2-40B4-BE49-F238E27FC236}">
                <a16:creationId xmlns:a16="http://schemas.microsoft.com/office/drawing/2014/main" id="{DF9F3434-D004-D134-1DD9-EB1B72AF2AFA}"/>
              </a:ext>
            </a:extLst>
          </p:cNvPr>
          <p:cNvSpPr txBox="1">
            <a:spLocks/>
          </p:cNvSpPr>
          <p:nvPr/>
        </p:nvSpPr>
        <p:spPr>
          <a:xfrm>
            <a:off x="7053677" y="4849487"/>
            <a:ext cx="2268984"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a:latin typeface="+mn-lt"/>
              </a:rPr>
              <a:t>Egor</a:t>
            </a:r>
            <a:endParaRPr lang="en-US" dirty="0">
              <a:latin typeface="+mn-lt"/>
            </a:endParaRPr>
          </a:p>
          <a:p>
            <a:pPr algn="ctr"/>
            <a:r>
              <a:rPr lang="en-US" dirty="0">
                <a:latin typeface="+mn-lt"/>
              </a:rPr>
              <a:t>Potemkin</a:t>
            </a:r>
          </a:p>
        </p:txBody>
      </p:sp>
      <p:pic>
        <p:nvPicPr>
          <p:cNvPr id="6" name="Picture 5">
            <a:extLst>
              <a:ext uri="{FF2B5EF4-FFF2-40B4-BE49-F238E27FC236}">
                <a16:creationId xmlns:a16="http://schemas.microsoft.com/office/drawing/2014/main" id="{C22FD6B6-8FF1-7CD5-A0BA-0071CCD9916C}"/>
              </a:ext>
            </a:extLst>
          </p:cNvPr>
          <p:cNvPicPr>
            <a:picLocks noChangeAspect="1"/>
          </p:cNvPicPr>
          <p:nvPr/>
        </p:nvPicPr>
        <p:blipFill>
          <a:blip r:embed="rId4"/>
          <a:stretch>
            <a:fillRect/>
          </a:stretch>
        </p:blipFill>
        <p:spPr>
          <a:xfrm>
            <a:off x="7035181" y="1184459"/>
            <a:ext cx="2268983" cy="3403475"/>
          </a:xfrm>
          <a:prstGeom prst="rect">
            <a:avLst/>
          </a:prstGeom>
        </p:spPr>
      </p:pic>
    </p:spTree>
    <p:extLst>
      <p:ext uri="{BB962C8B-B14F-4D97-AF65-F5344CB8AC3E}">
        <p14:creationId xmlns:p14="http://schemas.microsoft.com/office/powerpoint/2010/main" val="1868574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4473AA-6296-6CA0-4077-C49FC3DECFF7}"/>
              </a:ext>
            </a:extLst>
          </p:cNvPr>
          <p:cNvSpPr/>
          <p:nvPr/>
        </p:nvSpPr>
        <p:spPr>
          <a:xfrm>
            <a:off x="995976" y="3445933"/>
            <a:ext cx="1939635" cy="14139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Title: The Brothers</a:t>
            </a:r>
          </a:p>
          <a:p>
            <a:r>
              <a:rPr lang="en-US" dirty="0">
                <a:solidFill>
                  <a:schemeClr val="tx1"/>
                </a:solidFill>
              </a:rPr>
              <a:t>          Karamazov</a:t>
            </a:r>
            <a:br>
              <a:rPr lang="en-US" dirty="0">
                <a:solidFill>
                  <a:schemeClr val="tx1"/>
                </a:solidFill>
              </a:rPr>
            </a:br>
            <a:r>
              <a:rPr lang="en-US" dirty="0">
                <a:solidFill>
                  <a:schemeClr val="tx1"/>
                </a:solidFill>
              </a:rPr>
              <a:t>Page Count: 880</a:t>
            </a:r>
          </a:p>
          <a:p>
            <a:r>
              <a:rPr lang="en-US" dirty="0">
                <a:solidFill>
                  <a:srgbClr val="FF0000"/>
                </a:solidFill>
              </a:rPr>
              <a:t>Popularity: 85</a:t>
            </a:r>
          </a:p>
        </p:txBody>
      </p:sp>
      <p:sp>
        <p:nvSpPr>
          <p:cNvPr id="10" name="Rectangle 9">
            <a:extLst>
              <a:ext uri="{FF2B5EF4-FFF2-40B4-BE49-F238E27FC236}">
                <a16:creationId xmlns:a16="http://schemas.microsoft.com/office/drawing/2014/main" id="{5BFFC53C-2B43-4A54-A20A-D1D58613E1A5}"/>
              </a:ext>
            </a:extLst>
          </p:cNvPr>
          <p:cNvSpPr/>
          <p:nvPr/>
        </p:nvSpPr>
        <p:spPr>
          <a:xfrm>
            <a:off x="3711399" y="3429000"/>
            <a:ext cx="1929707" cy="14139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Title: The Idiot</a:t>
            </a:r>
            <a:br>
              <a:rPr lang="en-US" dirty="0">
                <a:solidFill>
                  <a:schemeClr val="tx1"/>
                </a:solidFill>
              </a:rPr>
            </a:br>
            <a:r>
              <a:rPr lang="en-US" dirty="0">
                <a:solidFill>
                  <a:schemeClr val="tx1"/>
                </a:solidFill>
              </a:rPr>
              <a:t>Page Count: 498</a:t>
            </a:r>
          </a:p>
          <a:p>
            <a:r>
              <a:rPr lang="en-US" dirty="0">
                <a:solidFill>
                  <a:srgbClr val="FF0000"/>
                </a:solidFill>
              </a:rPr>
              <a:t>Popularity: 85</a:t>
            </a:r>
          </a:p>
          <a:p>
            <a:endParaRPr lang="en-US" dirty="0">
              <a:solidFill>
                <a:schemeClr val="tx1"/>
              </a:solidFill>
            </a:endParaRPr>
          </a:p>
        </p:txBody>
      </p:sp>
      <p:sp>
        <p:nvSpPr>
          <p:cNvPr id="11" name="Rectangle 10">
            <a:extLst>
              <a:ext uri="{FF2B5EF4-FFF2-40B4-BE49-F238E27FC236}">
                <a16:creationId xmlns:a16="http://schemas.microsoft.com/office/drawing/2014/main" id="{0D9A7865-24B9-FCFF-0171-E916B81FEFD5}"/>
              </a:ext>
            </a:extLst>
          </p:cNvPr>
          <p:cNvSpPr/>
          <p:nvPr/>
        </p:nvSpPr>
        <p:spPr>
          <a:xfrm>
            <a:off x="6467765" y="3429000"/>
            <a:ext cx="1849623" cy="14139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Title: The</a:t>
            </a:r>
          </a:p>
          <a:p>
            <a:r>
              <a:rPr lang="en-US" dirty="0">
                <a:solidFill>
                  <a:schemeClr val="tx1"/>
                </a:solidFill>
              </a:rPr>
              <a:t>          Silmarillion</a:t>
            </a:r>
            <a:br>
              <a:rPr lang="en-US" dirty="0">
                <a:solidFill>
                  <a:schemeClr val="tx1"/>
                </a:solidFill>
              </a:rPr>
            </a:br>
            <a:r>
              <a:rPr lang="en-US" dirty="0">
                <a:solidFill>
                  <a:schemeClr val="tx1"/>
                </a:solidFill>
              </a:rPr>
              <a:t>Page Count: 432</a:t>
            </a:r>
            <a:br>
              <a:rPr lang="en-US" dirty="0">
                <a:solidFill>
                  <a:schemeClr val="tx1"/>
                </a:solidFill>
              </a:rPr>
            </a:br>
            <a:r>
              <a:rPr lang="en-US" dirty="0">
                <a:solidFill>
                  <a:srgbClr val="FF0000"/>
                </a:solidFill>
              </a:rPr>
              <a:t>Popularity: 92</a:t>
            </a:r>
          </a:p>
          <a:p>
            <a:endParaRPr lang="en-US" dirty="0">
              <a:solidFill>
                <a:schemeClr val="tx1"/>
              </a:solidFill>
            </a:endParaRPr>
          </a:p>
        </p:txBody>
      </p:sp>
      <p:sp>
        <p:nvSpPr>
          <p:cNvPr id="12" name="Rectangle 11">
            <a:extLst>
              <a:ext uri="{FF2B5EF4-FFF2-40B4-BE49-F238E27FC236}">
                <a16:creationId xmlns:a16="http://schemas.microsoft.com/office/drawing/2014/main" id="{D2FA0B2E-75E8-78EB-A75E-092BC5A71950}"/>
              </a:ext>
            </a:extLst>
          </p:cNvPr>
          <p:cNvSpPr/>
          <p:nvPr/>
        </p:nvSpPr>
        <p:spPr>
          <a:xfrm>
            <a:off x="9161843" y="3445933"/>
            <a:ext cx="1929707" cy="14139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Title: The Lord of</a:t>
            </a:r>
          </a:p>
          <a:p>
            <a:r>
              <a:rPr lang="en-US" dirty="0">
                <a:solidFill>
                  <a:schemeClr val="tx1"/>
                </a:solidFill>
              </a:rPr>
              <a:t>          the Rings</a:t>
            </a:r>
            <a:br>
              <a:rPr lang="en-US" dirty="0">
                <a:solidFill>
                  <a:schemeClr val="tx1"/>
                </a:solidFill>
              </a:rPr>
            </a:br>
            <a:r>
              <a:rPr lang="en-US" dirty="0">
                <a:solidFill>
                  <a:schemeClr val="tx1"/>
                </a:solidFill>
              </a:rPr>
              <a:t>Page Count: 1248</a:t>
            </a:r>
            <a:br>
              <a:rPr lang="en-US" dirty="0">
                <a:solidFill>
                  <a:schemeClr val="tx1"/>
                </a:solidFill>
              </a:rPr>
            </a:br>
            <a:r>
              <a:rPr lang="en-US" dirty="0">
                <a:solidFill>
                  <a:srgbClr val="FF0000"/>
                </a:solidFill>
              </a:rPr>
              <a:t>Popularity: 92</a:t>
            </a:r>
          </a:p>
          <a:p>
            <a:endParaRPr lang="en-US" dirty="0">
              <a:solidFill>
                <a:schemeClr val="tx1"/>
              </a:solidFill>
            </a:endParaRPr>
          </a:p>
        </p:txBody>
      </p:sp>
      <p:sp>
        <p:nvSpPr>
          <p:cNvPr id="13" name="Oval 12">
            <a:extLst>
              <a:ext uri="{FF2B5EF4-FFF2-40B4-BE49-F238E27FC236}">
                <a16:creationId xmlns:a16="http://schemas.microsoft.com/office/drawing/2014/main" id="{AC783C1D-60B6-EFB7-A9FC-7397AF3FB01C}"/>
              </a:ext>
            </a:extLst>
          </p:cNvPr>
          <p:cNvSpPr/>
          <p:nvPr/>
        </p:nvSpPr>
        <p:spPr>
          <a:xfrm>
            <a:off x="2196301" y="1452033"/>
            <a:ext cx="2286000" cy="1058333"/>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Dostoevsky</a:t>
            </a:r>
          </a:p>
        </p:txBody>
      </p:sp>
      <p:sp>
        <p:nvSpPr>
          <p:cNvPr id="14" name="Oval 13">
            <a:extLst>
              <a:ext uri="{FF2B5EF4-FFF2-40B4-BE49-F238E27FC236}">
                <a16:creationId xmlns:a16="http://schemas.microsoft.com/office/drawing/2014/main" id="{A092BC93-C721-7E3D-EE98-EBE5E3A9B9F6}"/>
              </a:ext>
            </a:extLst>
          </p:cNvPr>
          <p:cNvSpPr/>
          <p:nvPr/>
        </p:nvSpPr>
        <p:spPr>
          <a:xfrm>
            <a:off x="7515749" y="1452033"/>
            <a:ext cx="2286000" cy="1058333"/>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Tolkien</a:t>
            </a:r>
          </a:p>
        </p:txBody>
      </p:sp>
      <p:cxnSp>
        <p:nvCxnSpPr>
          <p:cNvPr id="16" name="Straight Arrow Connector 15">
            <a:extLst>
              <a:ext uri="{FF2B5EF4-FFF2-40B4-BE49-F238E27FC236}">
                <a16:creationId xmlns:a16="http://schemas.microsoft.com/office/drawing/2014/main" id="{98A185F0-A684-D931-9326-85051B8A7242}"/>
              </a:ext>
            </a:extLst>
          </p:cNvPr>
          <p:cNvCxnSpPr>
            <a:cxnSpLocks/>
            <a:stCxn id="7" idx="0"/>
            <a:endCxn id="13" idx="3"/>
          </p:cNvCxnSpPr>
          <p:nvPr/>
        </p:nvCxnSpPr>
        <p:spPr>
          <a:xfrm flipV="1">
            <a:off x="1965794" y="2355377"/>
            <a:ext cx="565284" cy="10905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5F5CF46-AF62-5340-9E66-267E84A9BC2A}"/>
              </a:ext>
            </a:extLst>
          </p:cNvPr>
          <p:cNvCxnSpPr>
            <a:cxnSpLocks/>
            <a:stCxn id="10" idx="0"/>
            <a:endCxn id="13" idx="5"/>
          </p:cNvCxnSpPr>
          <p:nvPr/>
        </p:nvCxnSpPr>
        <p:spPr>
          <a:xfrm flipH="1" flipV="1">
            <a:off x="4147524" y="2355377"/>
            <a:ext cx="528729" cy="107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ADD171-727F-A2C1-E38B-0FBC234F5414}"/>
              </a:ext>
            </a:extLst>
          </p:cNvPr>
          <p:cNvCxnSpPr>
            <a:cxnSpLocks/>
            <a:stCxn id="11" idx="0"/>
            <a:endCxn id="14" idx="3"/>
          </p:cNvCxnSpPr>
          <p:nvPr/>
        </p:nvCxnSpPr>
        <p:spPr>
          <a:xfrm flipV="1">
            <a:off x="7392577" y="2355377"/>
            <a:ext cx="457949" cy="107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3F2EF0-39A2-E322-82B1-F4EC32DA9360}"/>
              </a:ext>
            </a:extLst>
          </p:cNvPr>
          <p:cNvCxnSpPr>
            <a:cxnSpLocks/>
            <a:stCxn id="12" idx="0"/>
            <a:endCxn id="14" idx="5"/>
          </p:cNvCxnSpPr>
          <p:nvPr/>
        </p:nvCxnSpPr>
        <p:spPr>
          <a:xfrm flipH="1" flipV="1">
            <a:off x="9466972" y="2355377"/>
            <a:ext cx="659725" cy="10905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445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44368A-2D1C-FB60-BC75-0AA0FBD2C68F}"/>
              </a:ext>
            </a:extLst>
          </p:cNvPr>
          <p:cNvSpPr/>
          <p:nvPr/>
        </p:nvSpPr>
        <p:spPr>
          <a:xfrm>
            <a:off x="5459300" y="514854"/>
            <a:ext cx="1273399" cy="8309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Parent: -1</a:t>
            </a:r>
          </a:p>
          <a:p>
            <a:r>
              <a:rPr lang="en-US" dirty="0">
                <a:solidFill>
                  <a:schemeClr val="tx1"/>
                </a:solidFill>
              </a:rPr>
              <a:t>Full Path: </a:t>
            </a:r>
          </a:p>
        </p:txBody>
      </p:sp>
      <p:sp>
        <p:nvSpPr>
          <p:cNvPr id="3" name="Rectangle 2">
            <a:extLst>
              <a:ext uri="{FF2B5EF4-FFF2-40B4-BE49-F238E27FC236}">
                <a16:creationId xmlns:a16="http://schemas.microsoft.com/office/drawing/2014/main" id="{B7C5B178-72F0-2BAC-ADBF-D59BF38C3B4C}"/>
              </a:ext>
            </a:extLst>
          </p:cNvPr>
          <p:cNvSpPr/>
          <p:nvPr/>
        </p:nvSpPr>
        <p:spPr>
          <a:xfrm>
            <a:off x="5177276" y="1915701"/>
            <a:ext cx="1837446" cy="8309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Parent: 0</a:t>
            </a:r>
          </a:p>
          <a:p>
            <a:r>
              <a:rPr lang="en-US" dirty="0">
                <a:solidFill>
                  <a:schemeClr val="tx1"/>
                </a:solidFill>
              </a:rPr>
              <a:t>Full Path: Author </a:t>
            </a:r>
          </a:p>
        </p:txBody>
      </p:sp>
      <p:sp>
        <p:nvSpPr>
          <p:cNvPr id="5" name="Rectangle 4">
            <a:extLst>
              <a:ext uri="{FF2B5EF4-FFF2-40B4-BE49-F238E27FC236}">
                <a16:creationId xmlns:a16="http://schemas.microsoft.com/office/drawing/2014/main" id="{7A4566E5-26A2-AB96-923A-09FCFF3CF1D9}"/>
              </a:ext>
            </a:extLst>
          </p:cNvPr>
          <p:cNvSpPr/>
          <p:nvPr/>
        </p:nvSpPr>
        <p:spPr>
          <a:xfrm>
            <a:off x="4612786" y="3316548"/>
            <a:ext cx="2966425" cy="8309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Parent: 1</a:t>
            </a:r>
          </a:p>
          <a:p>
            <a:r>
              <a:rPr lang="en-US" dirty="0">
                <a:solidFill>
                  <a:schemeClr val="tx1"/>
                </a:solidFill>
              </a:rPr>
              <a:t>Full Path: Author/Dostoevsky </a:t>
            </a:r>
          </a:p>
        </p:txBody>
      </p:sp>
      <p:sp>
        <p:nvSpPr>
          <p:cNvPr id="6" name="Rectangle 5">
            <a:extLst>
              <a:ext uri="{FF2B5EF4-FFF2-40B4-BE49-F238E27FC236}">
                <a16:creationId xmlns:a16="http://schemas.microsoft.com/office/drawing/2014/main" id="{F47013FE-72F6-AB2B-AC1D-FC80F92D3E88}"/>
              </a:ext>
            </a:extLst>
          </p:cNvPr>
          <p:cNvSpPr/>
          <p:nvPr/>
        </p:nvSpPr>
        <p:spPr>
          <a:xfrm>
            <a:off x="4826145" y="4717395"/>
            <a:ext cx="2539706" cy="8309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Parent: 1</a:t>
            </a:r>
          </a:p>
          <a:p>
            <a:r>
              <a:rPr lang="en-US" dirty="0">
                <a:solidFill>
                  <a:schemeClr val="tx1"/>
                </a:solidFill>
              </a:rPr>
              <a:t>Full Path: Author/Tolkien </a:t>
            </a:r>
          </a:p>
        </p:txBody>
      </p:sp>
      <p:cxnSp>
        <p:nvCxnSpPr>
          <p:cNvPr id="7" name="Straight Arrow Connector 6">
            <a:extLst>
              <a:ext uri="{FF2B5EF4-FFF2-40B4-BE49-F238E27FC236}">
                <a16:creationId xmlns:a16="http://schemas.microsoft.com/office/drawing/2014/main" id="{ACFF1480-A4FC-F17F-B101-ACED294EEB0B}"/>
              </a:ext>
            </a:extLst>
          </p:cNvPr>
          <p:cNvCxnSpPr>
            <a:cxnSpLocks/>
            <a:stCxn id="2" idx="2"/>
            <a:endCxn id="3" idx="0"/>
          </p:cNvCxnSpPr>
          <p:nvPr/>
        </p:nvCxnSpPr>
        <p:spPr>
          <a:xfrm flipH="1">
            <a:off x="6095999" y="1345819"/>
            <a:ext cx="1" cy="5698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C55C1A-9D79-9E01-C463-2F623730D7E6}"/>
              </a:ext>
            </a:extLst>
          </p:cNvPr>
          <p:cNvCxnSpPr>
            <a:cxnSpLocks/>
            <a:stCxn id="3" idx="2"/>
            <a:endCxn id="5" idx="0"/>
          </p:cNvCxnSpPr>
          <p:nvPr/>
        </p:nvCxnSpPr>
        <p:spPr>
          <a:xfrm>
            <a:off x="6095999" y="2746666"/>
            <a:ext cx="0" cy="5698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263898-239F-0FCE-A4F7-C867C4204BF7}"/>
              </a:ext>
            </a:extLst>
          </p:cNvPr>
          <p:cNvCxnSpPr>
            <a:cxnSpLocks/>
            <a:stCxn id="5" idx="2"/>
            <a:endCxn id="6" idx="0"/>
          </p:cNvCxnSpPr>
          <p:nvPr/>
        </p:nvCxnSpPr>
        <p:spPr>
          <a:xfrm flipH="1">
            <a:off x="6095998" y="4147513"/>
            <a:ext cx="1" cy="5698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823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44368A-2D1C-FB60-BC75-0AA0FBD2C68F}"/>
              </a:ext>
            </a:extLst>
          </p:cNvPr>
          <p:cNvSpPr/>
          <p:nvPr/>
        </p:nvSpPr>
        <p:spPr>
          <a:xfrm>
            <a:off x="5459300" y="514856"/>
            <a:ext cx="1273399" cy="8309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Parent: -1</a:t>
            </a:r>
          </a:p>
          <a:p>
            <a:r>
              <a:rPr lang="en-US" dirty="0">
                <a:solidFill>
                  <a:schemeClr val="tx1"/>
                </a:solidFill>
              </a:rPr>
              <a:t>Full Path: </a:t>
            </a:r>
          </a:p>
        </p:txBody>
      </p:sp>
      <p:sp>
        <p:nvSpPr>
          <p:cNvPr id="3" name="Rectangle 2">
            <a:extLst>
              <a:ext uri="{FF2B5EF4-FFF2-40B4-BE49-F238E27FC236}">
                <a16:creationId xmlns:a16="http://schemas.microsoft.com/office/drawing/2014/main" id="{B7C5B178-72F0-2BAC-ADBF-D59BF38C3B4C}"/>
              </a:ext>
            </a:extLst>
          </p:cNvPr>
          <p:cNvSpPr/>
          <p:nvPr/>
        </p:nvSpPr>
        <p:spPr>
          <a:xfrm>
            <a:off x="5177276" y="1915703"/>
            <a:ext cx="1837446" cy="8309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Parent: 0</a:t>
            </a:r>
          </a:p>
          <a:p>
            <a:r>
              <a:rPr lang="en-US" dirty="0">
                <a:solidFill>
                  <a:schemeClr val="tx1"/>
                </a:solidFill>
              </a:rPr>
              <a:t>Full Path: Author </a:t>
            </a:r>
          </a:p>
        </p:txBody>
      </p:sp>
      <p:sp>
        <p:nvSpPr>
          <p:cNvPr id="5" name="Rectangle 4">
            <a:extLst>
              <a:ext uri="{FF2B5EF4-FFF2-40B4-BE49-F238E27FC236}">
                <a16:creationId xmlns:a16="http://schemas.microsoft.com/office/drawing/2014/main" id="{7A4566E5-26A2-AB96-923A-09FCFF3CF1D9}"/>
              </a:ext>
            </a:extLst>
          </p:cNvPr>
          <p:cNvSpPr/>
          <p:nvPr/>
        </p:nvSpPr>
        <p:spPr>
          <a:xfrm>
            <a:off x="4612786" y="3316550"/>
            <a:ext cx="2966425" cy="11342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Parent: 1</a:t>
            </a:r>
          </a:p>
          <a:p>
            <a:r>
              <a:rPr lang="en-US" dirty="0">
                <a:solidFill>
                  <a:schemeClr val="tx1"/>
                </a:solidFill>
              </a:rPr>
              <a:t>Full Path: Author/Dostoevsky</a:t>
            </a:r>
          </a:p>
          <a:p>
            <a:r>
              <a:rPr lang="en-US" dirty="0">
                <a:solidFill>
                  <a:schemeClr val="accent1"/>
                </a:solidFill>
              </a:rPr>
              <a:t>Popularity: 85 </a:t>
            </a:r>
          </a:p>
        </p:txBody>
      </p:sp>
      <p:sp>
        <p:nvSpPr>
          <p:cNvPr id="6" name="Rectangle 5">
            <a:extLst>
              <a:ext uri="{FF2B5EF4-FFF2-40B4-BE49-F238E27FC236}">
                <a16:creationId xmlns:a16="http://schemas.microsoft.com/office/drawing/2014/main" id="{F47013FE-72F6-AB2B-AC1D-FC80F92D3E88}"/>
              </a:ext>
            </a:extLst>
          </p:cNvPr>
          <p:cNvSpPr/>
          <p:nvPr/>
        </p:nvSpPr>
        <p:spPr>
          <a:xfrm>
            <a:off x="4826145" y="5025888"/>
            <a:ext cx="2539706" cy="11342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Parent: 1</a:t>
            </a:r>
          </a:p>
          <a:p>
            <a:r>
              <a:rPr lang="en-US" dirty="0">
                <a:solidFill>
                  <a:schemeClr val="tx1"/>
                </a:solidFill>
              </a:rPr>
              <a:t>Full Path: Author/Tolkien</a:t>
            </a:r>
          </a:p>
          <a:p>
            <a:r>
              <a:rPr lang="en-US" dirty="0">
                <a:solidFill>
                  <a:schemeClr val="accent1"/>
                </a:solidFill>
              </a:rPr>
              <a:t>Popularity: 92 </a:t>
            </a:r>
          </a:p>
        </p:txBody>
      </p:sp>
      <p:cxnSp>
        <p:nvCxnSpPr>
          <p:cNvPr id="7" name="Straight Arrow Connector 6">
            <a:extLst>
              <a:ext uri="{FF2B5EF4-FFF2-40B4-BE49-F238E27FC236}">
                <a16:creationId xmlns:a16="http://schemas.microsoft.com/office/drawing/2014/main" id="{ACFF1480-A4FC-F17F-B101-ACED294EEB0B}"/>
              </a:ext>
            </a:extLst>
          </p:cNvPr>
          <p:cNvCxnSpPr>
            <a:cxnSpLocks/>
            <a:stCxn id="2" idx="2"/>
            <a:endCxn id="3" idx="0"/>
          </p:cNvCxnSpPr>
          <p:nvPr/>
        </p:nvCxnSpPr>
        <p:spPr>
          <a:xfrm flipH="1">
            <a:off x="6095999" y="1345821"/>
            <a:ext cx="1" cy="5698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C55C1A-9D79-9E01-C463-2F623730D7E6}"/>
              </a:ext>
            </a:extLst>
          </p:cNvPr>
          <p:cNvCxnSpPr>
            <a:cxnSpLocks/>
            <a:stCxn id="3" idx="2"/>
            <a:endCxn id="5" idx="0"/>
          </p:cNvCxnSpPr>
          <p:nvPr/>
        </p:nvCxnSpPr>
        <p:spPr>
          <a:xfrm>
            <a:off x="6095999" y="2746668"/>
            <a:ext cx="0" cy="5698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263898-239F-0FCE-A4F7-C867C4204BF7}"/>
              </a:ext>
            </a:extLst>
          </p:cNvPr>
          <p:cNvCxnSpPr>
            <a:cxnSpLocks/>
            <a:stCxn id="5" idx="2"/>
            <a:endCxn id="6" idx="0"/>
          </p:cNvCxnSpPr>
          <p:nvPr/>
        </p:nvCxnSpPr>
        <p:spPr>
          <a:xfrm flipH="1">
            <a:off x="6095998" y="4450779"/>
            <a:ext cx="1" cy="5751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26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3B37DD-C32B-D1D8-8515-1AAA4F1E5F6E}"/>
              </a:ext>
            </a:extLst>
          </p:cNvPr>
          <p:cNvSpPr>
            <a:spLocks noGrp="1"/>
          </p:cNvSpPr>
          <p:nvPr>
            <p:ph type="body" idx="1"/>
          </p:nvPr>
        </p:nvSpPr>
        <p:spPr>
          <a:xfrm>
            <a:off x="839788" y="2027671"/>
            <a:ext cx="5157787" cy="4465203"/>
          </a:xfrm>
          <a:ln>
            <a:solidFill>
              <a:schemeClr val="accent1">
                <a:shade val="15000"/>
              </a:schemeClr>
            </a:solidFill>
          </a:ln>
        </p:spPr>
        <p:txBody>
          <a:bodyPr>
            <a:normAutofit/>
          </a:bodyPr>
          <a:lstStyle/>
          <a:p>
            <a:pPr algn="ctr"/>
            <a:r>
              <a:rPr lang="en-US" sz="3600" b="0" dirty="0"/>
              <a:t>Lucene 9.11</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5" name="Text Placeholder 4">
            <a:extLst>
              <a:ext uri="{FF2B5EF4-FFF2-40B4-BE49-F238E27FC236}">
                <a16:creationId xmlns:a16="http://schemas.microsoft.com/office/drawing/2014/main" id="{C7866393-06E4-0289-53BF-F1B3CDEC0352}"/>
              </a:ext>
            </a:extLst>
          </p:cNvPr>
          <p:cNvSpPr>
            <a:spLocks noGrp="1"/>
          </p:cNvSpPr>
          <p:nvPr>
            <p:ph type="body" sz="quarter" idx="3"/>
          </p:nvPr>
        </p:nvSpPr>
        <p:spPr>
          <a:xfrm>
            <a:off x="6172200" y="2027672"/>
            <a:ext cx="5183188" cy="4465202"/>
          </a:xfrm>
          <a:ln>
            <a:solidFill>
              <a:schemeClr val="accent1">
                <a:shade val="15000"/>
              </a:schemeClr>
            </a:solidFill>
          </a:ln>
        </p:spPr>
        <p:txBody>
          <a:bodyPr>
            <a:normAutofit/>
          </a:bodyPr>
          <a:lstStyle/>
          <a:p>
            <a:pPr algn="ctr"/>
            <a:r>
              <a:rPr lang="en-US" sz="3600" b="0" dirty="0"/>
              <a:t>Lucene 9.12</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10" name="Chevron 9">
            <a:extLst>
              <a:ext uri="{FF2B5EF4-FFF2-40B4-BE49-F238E27FC236}">
                <a16:creationId xmlns:a16="http://schemas.microsoft.com/office/drawing/2014/main" id="{B49428CF-C625-01A9-6F90-0C793C2E3EEC}"/>
              </a:ext>
            </a:extLst>
          </p:cNvPr>
          <p:cNvSpPr/>
          <p:nvPr/>
        </p:nvSpPr>
        <p:spPr>
          <a:xfrm rot="5400000">
            <a:off x="8143928" y="3855853"/>
            <a:ext cx="1239733" cy="1676050"/>
          </a:xfrm>
          <a:prstGeom prst="chevr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53EB8D5-7DAE-3BB9-703A-D909564B98E4}"/>
              </a:ext>
            </a:extLst>
          </p:cNvPr>
          <p:cNvSpPr>
            <a:spLocks noGrp="1"/>
          </p:cNvSpPr>
          <p:nvPr>
            <p:ph type="title"/>
          </p:nvPr>
        </p:nvSpPr>
        <p:spPr>
          <a:xfrm>
            <a:off x="2353573" y="365125"/>
            <a:ext cx="7637450" cy="1325563"/>
          </a:xfrm>
        </p:spPr>
        <p:txBody>
          <a:bodyPr>
            <a:normAutofit/>
          </a:bodyPr>
          <a:lstStyle/>
          <a:p>
            <a:pPr algn="ctr"/>
            <a:r>
              <a:rPr lang="en-US" sz="4400" dirty="0"/>
              <a:t>Data about aggregation </a:t>
            </a:r>
            <a:r>
              <a:rPr lang="en-US" dirty="0"/>
              <a:t>g</a:t>
            </a:r>
            <a:r>
              <a:rPr lang="en-US" sz="4400" dirty="0"/>
              <a:t>roups</a:t>
            </a:r>
            <a:endParaRPr lang="en-US" dirty="0"/>
          </a:p>
        </p:txBody>
      </p:sp>
      <p:pic>
        <p:nvPicPr>
          <p:cNvPr id="7" name="Content Placeholder 5">
            <a:extLst>
              <a:ext uri="{FF2B5EF4-FFF2-40B4-BE49-F238E27FC236}">
                <a16:creationId xmlns:a16="http://schemas.microsoft.com/office/drawing/2014/main" id="{F1408B0E-5EAA-EB91-D0FF-CE97347E9233}"/>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1354976" y="424879"/>
            <a:ext cx="1206055" cy="1206055"/>
          </a:xfrm>
          <a:prstGeom prst="rect">
            <a:avLst/>
          </a:prstGeom>
        </p:spPr>
      </p:pic>
      <p:pic>
        <p:nvPicPr>
          <p:cNvPr id="6" name="Picture 2">
            <a:extLst>
              <a:ext uri="{FF2B5EF4-FFF2-40B4-BE49-F238E27FC236}">
                <a16:creationId xmlns:a16="http://schemas.microsoft.com/office/drawing/2014/main" id="{CC93BAA8-8BA5-4E2A-2B96-AA3EC3811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9326" y="3639410"/>
            <a:ext cx="2108935" cy="21089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A563BFB-5A09-6BB0-7B33-2690A3286B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739" y="3639410"/>
            <a:ext cx="2108935" cy="210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874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750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FB826C-B8A9-8C40-10BC-CD3295889F29}"/>
              </a:ext>
            </a:extLst>
          </p:cNvPr>
          <p:cNvPicPr>
            <a:picLocks noGrp="1" noChangeAspect="1"/>
          </p:cNvPicPr>
          <p:nvPr>
            <p:ph idx="1"/>
          </p:nvPr>
        </p:nvPicPr>
        <p:blipFill>
          <a:blip r:embed="rId3">
            <a:duotone>
              <a:schemeClr val="accent4">
                <a:shade val="45000"/>
                <a:satMod val="135000"/>
              </a:schemeClr>
              <a:prstClr val="white"/>
            </a:duotone>
          </a:blip>
          <a:stretch>
            <a:fillRect/>
          </a:stretch>
        </p:blipFill>
        <p:spPr>
          <a:xfrm rot="20446446">
            <a:off x="2858132" y="2779806"/>
            <a:ext cx="1206055" cy="1206055"/>
          </a:xfrm>
        </p:spPr>
      </p:pic>
      <p:sp>
        <p:nvSpPr>
          <p:cNvPr id="15" name="TextBox 14">
            <a:extLst>
              <a:ext uri="{FF2B5EF4-FFF2-40B4-BE49-F238E27FC236}">
                <a16:creationId xmlns:a16="http://schemas.microsoft.com/office/drawing/2014/main" id="{334DFA9C-C441-C6FF-DED5-52AF45B8F855}"/>
              </a:ext>
            </a:extLst>
          </p:cNvPr>
          <p:cNvSpPr txBox="1"/>
          <p:nvPr/>
        </p:nvSpPr>
        <p:spPr>
          <a:xfrm>
            <a:off x="4229128" y="3088660"/>
            <a:ext cx="3904221" cy="523220"/>
          </a:xfrm>
          <a:prstGeom prst="rect">
            <a:avLst/>
          </a:prstGeom>
          <a:noFill/>
        </p:spPr>
        <p:txBody>
          <a:bodyPr wrap="square" rtlCol="0">
            <a:spAutoFit/>
          </a:bodyPr>
          <a:lstStyle/>
          <a:p>
            <a:r>
              <a:rPr lang="en-US" sz="2800" dirty="0"/>
              <a:t>Dynamic numeric ranges</a:t>
            </a:r>
          </a:p>
        </p:txBody>
      </p:sp>
    </p:spTree>
    <p:extLst>
      <p:ext uri="{BB962C8B-B14F-4D97-AF65-F5344CB8AC3E}">
        <p14:creationId xmlns:p14="http://schemas.microsoft.com/office/powerpoint/2010/main" val="11809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6"/>
                                        </p:tgtEl>
                                      </p:cBhvr>
                                    </p:animEffect>
                                    <p:animScale>
                                      <p:cBhvr>
                                        <p:cTn id="9" dur="250" autoRev="1" fill="hold"/>
                                        <p:tgtEl>
                                          <p:spTgt spid="6"/>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203200" y="203200"/>
            <a:ext cx="11785605" cy="5766200"/>
          </a:xfrm>
          <a:prstGeom prst="rect">
            <a:avLst/>
          </a:prstGeom>
          <a:noFill/>
          <a:ln>
            <a:noFill/>
          </a:ln>
        </p:spPr>
      </p:pic>
      <p:sp>
        <p:nvSpPr>
          <p:cNvPr id="9" name="Rectangle 8">
            <a:extLst>
              <a:ext uri="{FF2B5EF4-FFF2-40B4-BE49-F238E27FC236}">
                <a16:creationId xmlns:a16="http://schemas.microsoft.com/office/drawing/2014/main" id="{4C5AFCBB-DB5E-237D-47AC-7137A495CEC3}"/>
              </a:ext>
            </a:extLst>
          </p:cNvPr>
          <p:cNvSpPr/>
          <p:nvPr/>
        </p:nvSpPr>
        <p:spPr>
          <a:xfrm>
            <a:off x="9131167" y="688778"/>
            <a:ext cx="2679030" cy="4782639"/>
          </a:xfrm>
          <a:prstGeom prst="rect">
            <a:avLst/>
          </a:prstGeom>
          <a:solidFill>
            <a:srgbClr val="00B0F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F4A719-CE42-DCCC-4F67-32C058A725B9}"/>
              </a:ext>
            </a:extLst>
          </p:cNvPr>
          <p:cNvSpPr/>
          <p:nvPr/>
        </p:nvSpPr>
        <p:spPr>
          <a:xfrm>
            <a:off x="6452136" y="681902"/>
            <a:ext cx="2679030" cy="4782639"/>
          </a:xfrm>
          <a:prstGeom prst="rect">
            <a:avLst/>
          </a:prstGeom>
          <a:solidFill>
            <a:srgbClr val="7030A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160857-1CEC-959D-7381-DF3AB8ABF07E}"/>
              </a:ext>
            </a:extLst>
          </p:cNvPr>
          <p:cNvSpPr/>
          <p:nvPr/>
        </p:nvSpPr>
        <p:spPr>
          <a:xfrm>
            <a:off x="3773104" y="682648"/>
            <a:ext cx="2679030" cy="4782639"/>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BFA9EF-9F93-9D06-8BF4-B9747C3B0BD6}"/>
              </a:ext>
            </a:extLst>
          </p:cNvPr>
          <p:cNvSpPr/>
          <p:nvPr/>
        </p:nvSpPr>
        <p:spPr>
          <a:xfrm>
            <a:off x="1088123" y="677282"/>
            <a:ext cx="2679030" cy="4782639"/>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662C8F6-A096-048C-864A-90D82A0B3046}"/>
              </a:ext>
            </a:extLst>
          </p:cNvPr>
          <p:cNvSpPr/>
          <p:nvPr/>
        </p:nvSpPr>
        <p:spPr>
          <a:xfrm>
            <a:off x="996907" y="146421"/>
            <a:ext cx="996647" cy="4644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C6664BA7-1D22-CE04-D805-C507177A584C}"/>
              </a:ext>
            </a:extLst>
          </p:cNvPr>
          <p:cNvSpPr txBox="1"/>
          <p:nvPr/>
        </p:nvSpPr>
        <p:spPr>
          <a:xfrm>
            <a:off x="11521166" y="5517810"/>
            <a:ext cx="619593" cy="318100"/>
          </a:xfrm>
          <a:prstGeom prst="rect">
            <a:avLst/>
          </a:prstGeom>
          <a:noFill/>
        </p:spPr>
        <p:txBody>
          <a:bodyPr wrap="square" rtlCol="0">
            <a:spAutoFit/>
          </a:bodyPr>
          <a:lstStyle/>
          <a:p>
            <a:r>
              <a:rPr lang="en-US" sz="1467" dirty="0"/>
              <a:t>price</a:t>
            </a:r>
          </a:p>
        </p:txBody>
      </p:sp>
      <p:sp>
        <p:nvSpPr>
          <p:cNvPr id="4" name="TextBox 3">
            <a:extLst>
              <a:ext uri="{FF2B5EF4-FFF2-40B4-BE49-F238E27FC236}">
                <a16:creationId xmlns:a16="http://schemas.microsoft.com/office/drawing/2014/main" id="{F6CE247F-FBE3-C5B8-5C38-0BEA77364E3C}"/>
              </a:ext>
            </a:extLst>
          </p:cNvPr>
          <p:cNvSpPr txBox="1"/>
          <p:nvPr/>
        </p:nvSpPr>
        <p:spPr>
          <a:xfrm>
            <a:off x="687110" y="161112"/>
            <a:ext cx="619593" cy="318100"/>
          </a:xfrm>
          <a:prstGeom prst="rect">
            <a:avLst/>
          </a:prstGeom>
          <a:noFill/>
        </p:spPr>
        <p:txBody>
          <a:bodyPr wrap="square" rtlCol="0">
            <a:spAutoFit/>
          </a:bodyPr>
          <a:lstStyle/>
          <a:p>
            <a:r>
              <a:rPr lang="en-US" sz="1467" dirty="0"/>
              <a:t>count</a:t>
            </a:r>
          </a:p>
        </p:txBody>
      </p:sp>
      <p:sp>
        <p:nvSpPr>
          <p:cNvPr id="10" name="Rectangle 9">
            <a:extLst>
              <a:ext uri="{FF2B5EF4-FFF2-40B4-BE49-F238E27FC236}">
                <a16:creationId xmlns:a16="http://schemas.microsoft.com/office/drawing/2014/main" id="{05238795-3DDC-BF0A-60E9-61C5D3E6BA10}"/>
              </a:ext>
            </a:extLst>
          </p:cNvPr>
          <p:cNvSpPr/>
          <p:nvPr/>
        </p:nvSpPr>
        <p:spPr>
          <a:xfrm>
            <a:off x="316576" y="5322573"/>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0</a:t>
            </a:r>
          </a:p>
        </p:txBody>
      </p:sp>
      <p:sp>
        <p:nvSpPr>
          <p:cNvPr id="11" name="Rectangle 10">
            <a:extLst>
              <a:ext uri="{FF2B5EF4-FFF2-40B4-BE49-F238E27FC236}">
                <a16:creationId xmlns:a16="http://schemas.microsoft.com/office/drawing/2014/main" id="{B6264BA7-9507-433C-EAB9-D857958ADC6C}"/>
              </a:ext>
            </a:extLst>
          </p:cNvPr>
          <p:cNvSpPr/>
          <p:nvPr/>
        </p:nvSpPr>
        <p:spPr>
          <a:xfrm>
            <a:off x="316576" y="4719609"/>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5</a:t>
            </a:r>
            <a:endParaRPr lang="en-US" dirty="0">
              <a:solidFill>
                <a:schemeClr val="tx1"/>
              </a:solidFill>
            </a:endParaRPr>
          </a:p>
        </p:txBody>
      </p:sp>
      <p:sp>
        <p:nvSpPr>
          <p:cNvPr id="12" name="Rectangle 11">
            <a:extLst>
              <a:ext uri="{FF2B5EF4-FFF2-40B4-BE49-F238E27FC236}">
                <a16:creationId xmlns:a16="http://schemas.microsoft.com/office/drawing/2014/main" id="{A877022B-5129-6684-22E6-6AF32EE09431}"/>
              </a:ext>
            </a:extLst>
          </p:cNvPr>
          <p:cNvSpPr/>
          <p:nvPr/>
        </p:nvSpPr>
        <p:spPr>
          <a:xfrm>
            <a:off x="316576" y="4116645"/>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10</a:t>
            </a:r>
          </a:p>
        </p:txBody>
      </p:sp>
      <p:sp>
        <p:nvSpPr>
          <p:cNvPr id="14" name="Rectangle 13">
            <a:extLst>
              <a:ext uri="{FF2B5EF4-FFF2-40B4-BE49-F238E27FC236}">
                <a16:creationId xmlns:a16="http://schemas.microsoft.com/office/drawing/2014/main" id="{62E15D0B-F5E8-0395-B845-A49A337265FC}"/>
              </a:ext>
            </a:extLst>
          </p:cNvPr>
          <p:cNvSpPr/>
          <p:nvPr/>
        </p:nvSpPr>
        <p:spPr>
          <a:xfrm>
            <a:off x="311670" y="3513681"/>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15</a:t>
            </a:r>
          </a:p>
        </p:txBody>
      </p:sp>
      <p:sp>
        <p:nvSpPr>
          <p:cNvPr id="15" name="Rectangle 14">
            <a:extLst>
              <a:ext uri="{FF2B5EF4-FFF2-40B4-BE49-F238E27FC236}">
                <a16:creationId xmlns:a16="http://schemas.microsoft.com/office/drawing/2014/main" id="{AD917213-5619-D1CA-9BBF-2DF9FFAC4655}"/>
              </a:ext>
            </a:extLst>
          </p:cNvPr>
          <p:cNvSpPr/>
          <p:nvPr/>
        </p:nvSpPr>
        <p:spPr>
          <a:xfrm>
            <a:off x="335865" y="2910717"/>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20</a:t>
            </a:r>
          </a:p>
        </p:txBody>
      </p:sp>
      <p:sp>
        <p:nvSpPr>
          <p:cNvPr id="16" name="Rectangle 15">
            <a:extLst>
              <a:ext uri="{FF2B5EF4-FFF2-40B4-BE49-F238E27FC236}">
                <a16:creationId xmlns:a16="http://schemas.microsoft.com/office/drawing/2014/main" id="{DDD063CC-AA09-E2E9-7C1C-B359BBFEA15D}"/>
              </a:ext>
            </a:extLst>
          </p:cNvPr>
          <p:cNvSpPr/>
          <p:nvPr/>
        </p:nvSpPr>
        <p:spPr>
          <a:xfrm>
            <a:off x="335865" y="2307753"/>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25</a:t>
            </a:r>
          </a:p>
        </p:txBody>
      </p:sp>
      <p:sp>
        <p:nvSpPr>
          <p:cNvPr id="17" name="Rectangle 16">
            <a:extLst>
              <a:ext uri="{FF2B5EF4-FFF2-40B4-BE49-F238E27FC236}">
                <a16:creationId xmlns:a16="http://schemas.microsoft.com/office/drawing/2014/main" id="{3501D10B-7E2F-2356-63F3-2415BD76EE98}"/>
              </a:ext>
            </a:extLst>
          </p:cNvPr>
          <p:cNvSpPr/>
          <p:nvPr/>
        </p:nvSpPr>
        <p:spPr>
          <a:xfrm>
            <a:off x="335864" y="1704789"/>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30</a:t>
            </a:r>
          </a:p>
        </p:txBody>
      </p:sp>
      <p:sp>
        <p:nvSpPr>
          <p:cNvPr id="18" name="Rectangle 17">
            <a:extLst>
              <a:ext uri="{FF2B5EF4-FFF2-40B4-BE49-F238E27FC236}">
                <a16:creationId xmlns:a16="http://schemas.microsoft.com/office/drawing/2014/main" id="{758D4B6F-FFBD-4E10-703E-045D2C4FD2FF}"/>
              </a:ext>
            </a:extLst>
          </p:cNvPr>
          <p:cNvSpPr/>
          <p:nvPr/>
        </p:nvSpPr>
        <p:spPr>
          <a:xfrm>
            <a:off x="311669" y="1102911"/>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35</a:t>
            </a:r>
          </a:p>
        </p:txBody>
      </p:sp>
      <p:sp>
        <p:nvSpPr>
          <p:cNvPr id="19" name="Rectangle 18">
            <a:extLst>
              <a:ext uri="{FF2B5EF4-FFF2-40B4-BE49-F238E27FC236}">
                <a16:creationId xmlns:a16="http://schemas.microsoft.com/office/drawing/2014/main" id="{C9EF835C-3E2B-998C-0C35-3B31CEC4CE15}"/>
              </a:ext>
            </a:extLst>
          </p:cNvPr>
          <p:cNvSpPr/>
          <p:nvPr/>
        </p:nvSpPr>
        <p:spPr>
          <a:xfrm>
            <a:off x="310981" y="498861"/>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40</a:t>
            </a:r>
          </a:p>
        </p:txBody>
      </p:sp>
    </p:spTree>
    <p:extLst>
      <p:ext uri="{BB962C8B-B14F-4D97-AF65-F5344CB8AC3E}">
        <p14:creationId xmlns:p14="http://schemas.microsoft.com/office/powerpoint/2010/main" val="15117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7"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203200" y="203200"/>
            <a:ext cx="11785605" cy="5766200"/>
          </a:xfrm>
          <a:prstGeom prst="rect">
            <a:avLst/>
          </a:prstGeom>
          <a:noFill/>
          <a:ln>
            <a:noFill/>
          </a:ln>
        </p:spPr>
      </p:pic>
      <p:sp>
        <p:nvSpPr>
          <p:cNvPr id="9" name="Rectangle 8">
            <a:extLst>
              <a:ext uri="{FF2B5EF4-FFF2-40B4-BE49-F238E27FC236}">
                <a16:creationId xmlns:a16="http://schemas.microsoft.com/office/drawing/2014/main" id="{4C5AFCBB-DB5E-237D-47AC-7137A495CEC3}"/>
              </a:ext>
            </a:extLst>
          </p:cNvPr>
          <p:cNvSpPr/>
          <p:nvPr/>
        </p:nvSpPr>
        <p:spPr>
          <a:xfrm>
            <a:off x="5386700" y="688778"/>
            <a:ext cx="6423498" cy="4782639"/>
          </a:xfrm>
          <a:prstGeom prst="rect">
            <a:avLst/>
          </a:prstGeom>
          <a:solidFill>
            <a:srgbClr val="00B0F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F4A719-CE42-DCCC-4F67-32C058A725B9}"/>
              </a:ext>
            </a:extLst>
          </p:cNvPr>
          <p:cNvSpPr/>
          <p:nvPr/>
        </p:nvSpPr>
        <p:spPr>
          <a:xfrm>
            <a:off x="2818342" y="681902"/>
            <a:ext cx="2573200" cy="4782639"/>
          </a:xfrm>
          <a:prstGeom prst="rect">
            <a:avLst/>
          </a:prstGeom>
          <a:solidFill>
            <a:srgbClr val="7030A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160857-1CEC-959D-7381-DF3AB8ABF07E}"/>
              </a:ext>
            </a:extLst>
          </p:cNvPr>
          <p:cNvSpPr/>
          <p:nvPr/>
        </p:nvSpPr>
        <p:spPr>
          <a:xfrm>
            <a:off x="1711538" y="682648"/>
            <a:ext cx="1107701" cy="4782639"/>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BFA9EF-9F93-9D06-8BF4-B9747C3B0BD6}"/>
              </a:ext>
            </a:extLst>
          </p:cNvPr>
          <p:cNvSpPr/>
          <p:nvPr/>
        </p:nvSpPr>
        <p:spPr>
          <a:xfrm>
            <a:off x="1078500" y="667657"/>
            <a:ext cx="633038" cy="4782639"/>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662C8F6-A096-048C-864A-90D82A0B3046}"/>
              </a:ext>
            </a:extLst>
          </p:cNvPr>
          <p:cNvSpPr/>
          <p:nvPr/>
        </p:nvSpPr>
        <p:spPr>
          <a:xfrm>
            <a:off x="986973" y="135468"/>
            <a:ext cx="996647" cy="4644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C6664BA7-1D22-CE04-D805-C507177A584C}"/>
              </a:ext>
            </a:extLst>
          </p:cNvPr>
          <p:cNvSpPr txBox="1"/>
          <p:nvPr/>
        </p:nvSpPr>
        <p:spPr>
          <a:xfrm>
            <a:off x="11521166" y="5517810"/>
            <a:ext cx="619593" cy="318100"/>
          </a:xfrm>
          <a:prstGeom prst="rect">
            <a:avLst/>
          </a:prstGeom>
          <a:noFill/>
        </p:spPr>
        <p:txBody>
          <a:bodyPr wrap="square" rtlCol="0">
            <a:spAutoFit/>
          </a:bodyPr>
          <a:lstStyle/>
          <a:p>
            <a:r>
              <a:rPr lang="en-US" sz="1467" dirty="0"/>
              <a:t>price</a:t>
            </a:r>
          </a:p>
        </p:txBody>
      </p:sp>
      <p:sp>
        <p:nvSpPr>
          <p:cNvPr id="11" name="TextBox 10">
            <a:extLst>
              <a:ext uri="{FF2B5EF4-FFF2-40B4-BE49-F238E27FC236}">
                <a16:creationId xmlns:a16="http://schemas.microsoft.com/office/drawing/2014/main" id="{5F68E337-EA2E-7B89-3FD6-6584EB16F5A7}"/>
              </a:ext>
            </a:extLst>
          </p:cNvPr>
          <p:cNvSpPr txBox="1"/>
          <p:nvPr/>
        </p:nvSpPr>
        <p:spPr>
          <a:xfrm>
            <a:off x="687110" y="161112"/>
            <a:ext cx="619593" cy="318100"/>
          </a:xfrm>
          <a:prstGeom prst="rect">
            <a:avLst/>
          </a:prstGeom>
          <a:noFill/>
        </p:spPr>
        <p:txBody>
          <a:bodyPr wrap="square" rtlCol="0">
            <a:spAutoFit/>
          </a:bodyPr>
          <a:lstStyle/>
          <a:p>
            <a:r>
              <a:rPr lang="en-US" sz="1467" dirty="0"/>
              <a:t>count</a:t>
            </a:r>
          </a:p>
        </p:txBody>
      </p:sp>
      <p:sp>
        <p:nvSpPr>
          <p:cNvPr id="12" name="Rectangle 11">
            <a:extLst>
              <a:ext uri="{FF2B5EF4-FFF2-40B4-BE49-F238E27FC236}">
                <a16:creationId xmlns:a16="http://schemas.microsoft.com/office/drawing/2014/main" id="{CE085B07-E4F6-43E2-237F-04C42A98B49E}"/>
              </a:ext>
            </a:extLst>
          </p:cNvPr>
          <p:cNvSpPr/>
          <p:nvPr/>
        </p:nvSpPr>
        <p:spPr>
          <a:xfrm>
            <a:off x="316576" y="5322573"/>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0</a:t>
            </a:r>
          </a:p>
        </p:txBody>
      </p:sp>
      <p:sp>
        <p:nvSpPr>
          <p:cNvPr id="13" name="Rectangle 12">
            <a:extLst>
              <a:ext uri="{FF2B5EF4-FFF2-40B4-BE49-F238E27FC236}">
                <a16:creationId xmlns:a16="http://schemas.microsoft.com/office/drawing/2014/main" id="{88F1A405-6DE7-B750-6D1E-CD0959AFE13C}"/>
              </a:ext>
            </a:extLst>
          </p:cNvPr>
          <p:cNvSpPr/>
          <p:nvPr/>
        </p:nvSpPr>
        <p:spPr>
          <a:xfrm>
            <a:off x="316576" y="4719609"/>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5</a:t>
            </a:r>
            <a:endParaRPr lang="en-US" dirty="0">
              <a:solidFill>
                <a:schemeClr val="tx1"/>
              </a:solidFill>
            </a:endParaRPr>
          </a:p>
        </p:txBody>
      </p:sp>
      <p:sp>
        <p:nvSpPr>
          <p:cNvPr id="14" name="Rectangle 13">
            <a:extLst>
              <a:ext uri="{FF2B5EF4-FFF2-40B4-BE49-F238E27FC236}">
                <a16:creationId xmlns:a16="http://schemas.microsoft.com/office/drawing/2014/main" id="{51BA32EE-8C87-FADF-EA23-1BFB7DB5D548}"/>
              </a:ext>
            </a:extLst>
          </p:cNvPr>
          <p:cNvSpPr/>
          <p:nvPr/>
        </p:nvSpPr>
        <p:spPr>
          <a:xfrm>
            <a:off x="316576" y="4116645"/>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10</a:t>
            </a:r>
          </a:p>
        </p:txBody>
      </p:sp>
      <p:sp>
        <p:nvSpPr>
          <p:cNvPr id="15" name="Rectangle 14">
            <a:extLst>
              <a:ext uri="{FF2B5EF4-FFF2-40B4-BE49-F238E27FC236}">
                <a16:creationId xmlns:a16="http://schemas.microsoft.com/office/drawing/2014/main" id="{CE25E4C9-0F75-EE22-525C-95264CE863CC}"/>
              </a:ext>
            </a:extLst>
          </p:cNvPr>
          <p:cNvSpPr/>
          <p:nvPr/>
        </p:nvSpPr>
        <p:spPr>
          <a:xfrm>
            <a:off x="311670" y="3513681"/>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15</a:t>
            </a:r>
          </a:p>
        </p:txBody>
      </p:sp>
      <p:sp>
        <p:nvSpPr>
          <p:cNvPr id="16" name="Rectangle 15">
            <a:extLst>
              <a:ext uri="{FF2B5EF4-FFF2-40B4-BE49-F238E27FC236}">
                <a16:creationId xmlns:a16="http://schemas.microsoft.com/office/drawing/2014/main" id="{8451D37D-6B68-469B-3F7F-F689BE012DC0}"/>
              </a:ext>
            </a:extLst>
          </p:cNvPr>
          <p:cNvSpPr/>
          <p:nvPr/>
        </p:nvSpPr>
        <p:spPr>
          <a:xfrm>
            <a:off x="335865" y="2910717"/>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20</a:t>
            </a:r>
          </a:p>
        </p:txBody>
      </p:sp>
      <p:sp>
        <p:nvSpPr>
          <p:cNvPr id="17" name="Rectangle 16">
            <a:extLst>
              <a:ext uri="{FF2B5EF4-FFF2-40B4-BE49-F238E27FC236}">
                <a16:creationId xmlns:a16="http://schemas.microsoft.com/office/drawing/2014/main" id="{3FB965A5-6514-3259-2254-93F38FCBD9A9}"/>
              </a:ext>
            </a:extLst>
          </p:cNvPr>
          <p:cNvSpPr/>
          <p:nvPr/>
        </p:nvSpPr>
        <p:spPr>
          <a:xfrm>
            <a:off x="335865" y="2307753"/>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25</a:t>
            </a:r>
          </a:p>
        </p:txBody>
      </p:sp>
      <p:sp>
        <p:nvSpPr>
          <p:cNvPr id="18" name="Rectangle 17">
            <a:extLst>
              <a:ext uri="{FF2B5EF4-FFF2-40B4-BE49-F238E27FC236}">
                <a16:creationId xmlns:a16="http://schemas.microsoft.com/office/drawing/2014/main" id="{D05D94D4-0BAA-AC7F-F03A-C14A3BF1A0C6}"/>
              </a:ext>
            </a:extLst>
          </p:cNvPr>
          <p:cNvSpPr/>
          <p:nvPr/>
        </p:nvSpPr>
        <p:spPr>
          <a:xfrm>
            <a:off x="335864" y="1704789"/>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30</a:t>
            </a:r>
          </a:p>
        </p:txBody>
      </p:sp>
      <p:sp>
        <p:nvSpPr>
          <p:cNvPr id="19" name="Rectangle 18">
            <a:extLst>
              <a:ext uri="{FF2B5EF4-FFF2-40B4-BE49-F238E27FC236}">
                <a16:creationId xmlns:a16="http://schemas.microsoft.com/office/drawing/2014/main" id="{F4415822-5D9D-E49A-AC73-01EF1EE95A4F}"/>
              </a:ext>
            </a:extLst>
          </p:cNvPr>
          <p:cNvSpPr/>
          <p:nvPr/>
        </p:nvSpPr>
        <p:spPr>
          <a:xfrm>
            <a:off x="311669" y="1102911"/>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35</a:t>
            </a:r>
          </a:p>
        </p:txBody>
      </p:sp>
      <p:sp>
        <p:nvSpPr>
          <p:cNvPr id="20" name="Rectangle 19">
            <a:extLst>
              <a:ext uri="{FF2B5EF4-FFF2-40B4-BE49-F238E27FC236}">
                <a16:creationId xmlns:a16="http://schemas.microsoft.com/office/drawing/2014/main" id="{E9898790-3943-F484-A50B-6E9D57E3C96E}"/>
              </a:ext>
            </a:extLst>
          </p:cNvPr>
          <p:cNvSpPr/>
          <p:nvPr/>
        </p:nvSpPr>
        <p:spPr>
          <a:xfrm>
            <a:off x="310981" y="498861"/>
            <a:ext cx="619593" cy="318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rPr>
              <a:t>40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3A240-6BDA-4A0C-06B1-9FA5B2E2AF0E}"/>
              </a:ext>
            </a:extLst>
          </p:cNvPr>
          <p:cNvSpPr>
            <a:spLocks noGrp="1"/>
          </p:cNvSpPr>
          <p:nvPr>
            <p:ph type="title"/>
          </p:nvPr>
        </p:nvSpPr>
        <p:spPr>
          <a:xfrm>
            <a:off x="2742828" y="4849488"/>
            <a:ext cx="2268984" cy="1325563"/>
          </a:xfrm>
        </p:spPr>
        <p:txBody>
          <a:bodyPr/>
          <a:lstStyle/>
          <a:p>
            <a:pPr algn="ctr"/>
            <a:r>
              <a:rPr lang="en-US" dirty="0" err="1">
                <a:latin typeface="+mn-lt"/>
              </a:rPr>
              <a:t>Yuting</a:t>
            </a:r>
            <a:br>
              <a:rPr lang="en-US" dirty="0">
                <a:latin typeface="+mn-lt"/>
              </a:rPr>
            </a:br>
            <a:r>
              <a:rPr lang="en-US" dirty="0">
                <a:latin typeface="+mn-lt"/>
              </a:rPr>
              <a:t>Gan</a:t>
            </a:r>
          </a:p>
        </p:txBody>
      </p:sp>
      <p:sp>
        <p:nvSpPr>
          <p:cNvPr id="3" name="Title 1">
            <a:extLst>
              <a:ext uri="{FF2B5EF4-FFF2-40B4-BE49-F238E27FC236}">
                <a16:creationId xmlns:a16="http://schemas.microsoft.com/office/drawing/2014/main" id="{DF9F3434-D004-D134-1DD9-EB1B72AF2AFA}"/>
              </a:ext>
            </a:extLst>
          </p:cNvPr>
          <p:cNvSpPr txBox="1">
            <a:spLocks/>
          </p:cNvSpPr>
          <p:nvPr/>
        </p:nvSpPr>
        <p:spPr>
          <a:xfrm>
            <a:off x="7053677" y="4849487"/>
            <a:ext cx="22689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Greg</a:t>
            </a:r>
          </a:p>
          <a:p>
            <a:pPr algn="ctr"/>
            <a:r>
              <a:rPr lang="en-US" dirty="0">
                <a:latin typeface="+mn-lt"/>
              </a:rPr>
              <a:t>Miller</a:t>
            </a:r>
          </a:p>
        </p:txBody>
      </p:sp>
      <p:pic>
        <p:nvPicPr>
          <p:cNvPr id="5" name="Picture 4">
            <a:extLst>
              <a:ext uri="{FF2B5EF4-FFF2-40B4-BE49-F238E27FC236}">
                <a16:creationId xmlns:a16="http://schemas.microsoft.com/office/drawing/2014/main" id="{5A094C42-5957-5ECE-623E-4179F613F50B}"/>
              </a:ext>
            </a:extLst>
          </p:cNvPr>
          <p:cNvPicPr>
            <a:picLocks noChangeAspect="1"/>
          </p:cNvPicPr>
          <p:nvPr/>
        </p:nvPicPr>
        <p:blipFill>
          <a:blip r:embed="rId3"/>
          <a:stretch>
            <a:fillRect/>
          </a:stretch>
        </p:blipFill>
        <p:spPr>
          <a:xfrm>
            <a:off x="2742827" y="1750510"/>
            <a:ext cx="2268983" cy="3025311"/>
          </a:xfrm>
          <a:prstGeom prst="rect">
            <a:avLst/>
          </a:prstGeom>
        </p:spPr>
      </p:pic>
      <p:pic>
        <p:nvPicPr>
          <p:cNvPr id="6" name="Picture 5">
            <a:extLst>
              <a:ext uri="{FF2B5EF4-FFF2-40B4-BE49-F238E27FC236}">
                <a16:creationId xmlns:a16="http://schemas.microsoft.com/office/drawing/2014/main" id="{9749B685-B466-2A0B-DCE1-298E2E409347}"/>
              </a:ext>
            </a:extLst>
          </p:cNvPr>
          <p:cNvPicPr>
            <a:picLocks noChangeAspect="1"/>
          </p:cNvPicPr>
          <p:nvPr/>
        </p:nvPicPr>
        <p:blipFill>
          <a:blip r:embed="rId4"/>
          <a:stretch>
            <a:fillRect/>
          </a:stretch>
        </p:blipFill>
        <p:spPr>
          <a:xfrm>
            <a:off x="7052198" y="1707395"/>
            <a:ext cx="2268983" cy="3142092"/>
          </a:xfrm>
          <a:prstGeom prst="rect">
            <a:avLst/>
          </a:prstGeom>
        </p:spPr>
      </p:pic>
    </p:spTree>
    <p:extLst>
      <p:ext uri="{BB962C8B-B14F-4D97-AF65-F5344CB8AC3E}">
        <p14:creationId xmlns:p14="http://schemas.microsoft.com/office/powerpoint/2010/main" val="1435272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3B37DD-C32B-D1D8-8515-1AAA4F1E5F6E}"/>
              </a:ext>
            </a:extLst>
          </p:cNvPr>
          <p:cNvSpPr>
            <a:spLocks noGrp="1"/>
          </p:cNvSpPr>
          <p:nvPr>
            <p:ph type="body" idx="1"/>
          </p:nvPr>
        </p:nvSpPr>
        <p:spPr>
          <a:xfrm>
            <a:off x="839788" y="2027671"/>
            <a:ext cx="5157787" cy="4465203"/>
          </a:xfrm>
          <a:ln>
            <a:solidFill>
              <a:schemeClr val="accent1">
                <a:shade val="15000"/>
              </a:schemeClr>
            </a:solidFill>
          </a:ln>
        </p:spPr>
        <p:txBody>
          <a:bodyPr>
            <a:normAutofit/>
          </a:bodyPr>
          <a:lstStyle/>
          <a:p>
            <a:pPr algn="ctr"/>
            <a:r>
              <a:rPr lang="en-US" sz="3600" b="0" dirty="0"/>
              <a:t>Lucene 9.11</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5" name="Text Placeholder 4">
            <a:extLst>
              <a:ext uri="{FF2B5EF4-FFF2-40B4-BE49-F238E27FC236}">
                <a16:creationId xmlns:a16="http://schemas.microsoft.com/office/drawing/2014/main" id="{C7866393-06E4-0289-53BF-F1B3CDEC0352}"/>
              </a:ext>
            </a:extLst>
          </p:cNvPr>
          <p:cNvSpPr>
            <a:spLocks noGrp="1"/>
          </p:cNvSpPr>
          <p:nvPr>
            <p:ph type="body" sz="quarter" idx="3"/>
          </p:nvPr>
        </p:nvSpPr>
        <p:spPr>
          <a:xfrm>
            <a:off x="6172200" y="2027672"/>
            <a:ext cx="5183188" cy="4465202"/>
          </a:xfrm>
          <a:ln>
            <a:solidFill>
              <a:schemeClr val="accent1">
                <a:shade val="15000"/>
              </a:schemeClr>
            </a:solidFill>
          </a:ln>
        </p:spPr>
        <p:txBody>
          <a:bodyPr>
            <a:normAutofit/>
          </a:bodyPr>
          <a:lstStyle/>
          <a:p>
            <a:pPr algn="ctr"/>
            <a:r>
              <a:rPr lang="en-US" sz="3600" b="0" dirty="0"/>
              <a:t>Lucene 9.12</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2" name="Title 1">
            <a:extLst>
              <a:ext uri="{FF2B5EF4-FFF2-40B4-BE49-F238E27FC236}">
                <a16:creationId xmlns:a16="http://schemas.microsoft.com/office/drawing/2014/main" id="{853EB8D5-7DAE-3BB9-703A-D909564B98E4}"/>
              </a:ext>
            </a:extLst>
          </p:cNvPr>
          <p:cNvSpPr>
            <a:spLocks noGrp="1"/>
          </p:cNvSpPr>
          <p:nvPr>
            <p:ph type="title"/>
          </p:nvPr>
        </p:nvSpPr>
        <p:spPr>
          <a:xfrm>
            <a:off x="2353573" y="365125"/>
            <a:ext cx="7637450" cy="1325563"/>
          </a:xfrm>
        </p:spPr>
        <p:txBody>
          <a:bodyPr>
            <a:normAutofit/>
          </a:bodyPr>
          <a:lstStyle/>
          <a:p>
            <a:pPr algn="ctr"/>
            <a:r>
              <a:rPr lang="en-US" sz="4400" dirty="0"/>
              <a:t>Dynamic numeric ranges</a:t>
            </a:r>
            <a:endParaRPr lang="en-US" dirty="0"/>
          </a:p>
        </p:txBody>
      </p:sp>
      <p:pic>
        <p:nvPicPr>
          <p:cNvPr id="7" name="Content Placeholder 5">
            <a:extLst>
              <a:ext uri="{FF2B5EF4-FFF2-40B4-BE49-F238E27FC236}">
                <a16:creationId xmlns:a16="http://schemas.microsoft.com/office/drawing/2014/main" id="{F1408B0E-5EAA-EB91-D0FF-CE97347E9233}"/>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1934834" y="424879"/>
            <a:ext cx="1206055" cy="1206055"/>
          </a:xfrm>
          <a:prstGeom prst="rect">
            <a:avLst/>
          </a:prstGeom>
        </p:spPr>
      </p:pic>
      <p:pic>
        <p:nvPicPr>
          <p:cNvPr id="6" name="Graphic 5">
            <a:extLst>
              <a:ext uri="{FF2B5EF4-FFF2-40B4-BE49-F238E27FC236}">
                <a16:creationId xmlns:a16="http://schemas.microsoft.com/office/drawing/2014/main" id="{FE763AE1-DDAC-7D63-CB4C-0F74851501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4782" y="3699978"/>
            <a:ext cx="1987798" cy="1987798"/>
          </a:xfrm>
          <a:prstGeom prst="rect">
            <a:avLst/>
          </a:prstGeom>
        </p:spPr>
      </p:pic>
      <p:pic>
        <p:nvPicPr>
          <p:cNvPr id="9" name="Picture 2">
            <a:extLst>
              <a:ext uri="{FF2B5EF4-FFF2-40B4-BE49-F238E27FC236}">
                <a16:creationId xmlns:a16="http://schemas.microsoft.com/office/drawing/2014/main" id="{113B1F37-8E15-A114-68D5-42E249953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9326" y="3639410"/>
            <a:ext cx="2108935" cy="210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53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C879CC3D-8E21-A20A-187A-C5A75979EEF2}"/>
              </a:ext>
            </a:extLst>
          </p:cNvPr>
          <p:cNvSpPr/>
          <p:nvPr/>
        </p:nvSpPr>
        <p:spPr>
          <a:xfrm>
            <a:off x="756081" y="3781887"/>
            <a:ext cx="10679837" cy="92327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Down Arrow 2">
            <a:extLst>
              <a:ext uri="{FF2B5EF4-FFF2-40B4-BE49-F238E27FC236}">
                <a16:creationId xmlns:a16="http://schemas.microsoft.com/office/drawing/2014/main" id="{7DBD2A73-6C29-FC9A-1E8B-3AD6385D53A9}"/>
              </a:ext>
            </a:extLst>
          </p:cNvPr>
          <p:cNvSpPr/>
          <p:nvPr/>
        </p:nvSpPr>
        <p:spPr>
          <a:xfrm>
            <a:off x="1313895" y="2157274"/>
            <a:ext cx="594804" cy="1837677"/>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7AD6527B-CF1E-8829-20FD-703B111066C8}"/>
              </a:ext>
            </a:extLst>
          </p:cNvPr>
          <p:cNvSpPr/>
          <p:nvPr/>
        </p:nvSpPr>
        <p:spPr>
          <a:xfrm>
            <a:off x="5399103" y="2157274"/>
            <a:ext cx="594804" cy="1837677"/>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A8642D2F-43CD-0389-6E56-6E8580697325}"/>
              </a:ext>
            </a:extLst>
          </p:cNvPr>
          <p:cNvSpPr/>
          <p:nvPr/>
        </p:nvSpPr>
        <p:spPr>
          <a:xfrm>
            <a:off x="9740283" y="2157274"/>
            <a:ext cx="594804" cy="1837677"/>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7F2ECD-5605-96FF-796E-623D2B4FD3DC}"/>
              </a:ext>
            </a:extLst>
          </p:cNvPr>
          <p:cNvSpPr txBox="1"/>
          <p:nvPr/>
        </p:nvSpPr>
        <p:spPr>
          <a:xfrm>
            <a:off x="756081" y="4705165"/>
            <a:ext cx="1811044" cy="646331"/>
          </a:xfrm>
          <a:prstGeom prst="rect">
            <a:avLst/>
          </a:prstGeom>
          <a:noFill/>
        </p:spPr>
        <p:txBody>
          <a:bodyPr wrap="square" rtlCol="0">
            <a:spAutoFit/>
          </a:bodyPr>
          <a:lstStyle/>
          <a:p>
            <a:r>
              <a:rPr lang="en-US" sz="3600" dirty="0"/>
              <a:t>October</a:t>
            </a:r>
          </a:p>
        </p:txBody>
      </p:sp>
      <p:sp>
        <p:nvSpPr>
          <p:cNvPr id="7" name="TextBox 6">
            <a:extLst>
              <a:ext uri="{FF2B5EF4-FFF2-40B4-BE49-F238E27FC236}">
                <a16:creationId xmlns:a16="http://schemas.microsoft.com/office/drawing/2014/main" id="{17720927-F7D3-8232-D80B-17A484F4EA33}"/>
              </a:ext>
            </a:extLst>
          </p:cNvPr>
          <p:cNvSpPr txBox="1"/>
          <p:nvPr/>
        </p:nvSpPr>
        <p:spPr>
          <a:xfrm>
            <a:off x="4790983" y="4705165"/>
            <a:ext cx="1811044" cy="646331"/>
          </a:xfrm>
          <a:prstGeom prst="rect">
            <a:avLst/>
          </a:prstGeom>
          <a:noFill/>
        </p:spPr>
        <p:txBody>
          <a:bodyPr wrap="square" rtlCol="0">
            <a:spAutoFit/>
          </a:bodyPr>
          <a:lstStyle/>
          <a:p>
            <a:pPr algn="ctr"/>
            <a:r>
              <a:rPr lang="en-US" sz="3600" dirty="0"/>
              <a:t>April</a:t>
            </a:r>
          </a:p>
        </p:txBody>
      </p:sp>
      <p:sp>
        <p:nvSpPr>
          <p:cNvPr id="8" name="TextBox 7">
            <a:extLst>
              <a:ext uri="{FF2B5EF4-FFF2-40B4-BE49-F238E27FC236}">
                <a16:creationId xmlns:a16="http://schemas.microsoft.com/office/drawing/2014/main" id="{48454E60-D0E3-17A0-4326-ED9F32B6731B}"/>
              </a:ext>
            </a:extLst>
          </p:cNvPr>
          <p:cNvSpPr txBox="1"/>
          <p:nvPr/>
        </p:nvSpPr>
        <p:spPr>
          <a:xfrm>
            <a:off x="8916140" y="4705164"/>
            <a:ext cx="2243090" cy="646331"/>
          </a:xfrm>
          <a:prstGeom prst="rect">
            <a:avLst/>
          </a:prstGeom>
          <a:noFill/>
        </p:spPr>
        <p:txBody>
          <a:bodyPr wrap="square" rtlCol="0">
            <a:spAutoFit/>
          </a:bodyPr>
          <a:lstStyle/>
          <a:p>
            <a:pPr algn="ctr"/>
            <a:r>
              <a:rPr lang="en-US" sz="3600" dirty="0"/>
              <a:t>September</a:t>
            </a:r>
          </a:p>
        </p:txBody>
      </p:sp>
      <p:sp>
        <p:nvSpPr>
          <p:cNvPr id="9" name="TextBox 8">
            <a:extLst>
              <a:ext uri="{FF2B5EF4-FFF2-40B4-BE49-F238E27FC236}">
                <a16:creationId xmlns:a16="http://schemas.microsoft.com/office/drawing/2014/main" id="{37489806-482B-EF7A-1D46-FF3165301B3B}"/>
              </a:ext>
            </a:extLst>
          </p:cNvPr>
          <p:cNvSpPr txBox="1"/>
          <p:nvPr/>
        </p:nvSpPr>
        <p:spPr>
          <a:xfrm>
            <a:off x="508245" y="1447060"/>
            <a:ext cx="2306715" cy="646331"/>
          </a:xfrm>
          <a:prstGeom prst="rect">
            <a:avLst/>
          </a:prstGeom>
          <a:noFill/>
        </p:spPr>
        <p:txBody>
          <a:bodyPr wrap="square" rtlCol="0">
            <a:spAutoFit/>
          </a:bodyPr>
          <a:lstStyle/>
          <a:p>
            <a:pPr algn="ctr"/>
            <a:r>
              <a:rPr lang="en-US" sz="3600" dirty="0"/>
              <a:t>C/C Halifax</a:t>
            </a:r>
          </a:p>
        </p:txBody>
      </p:sp>
      <p:sp>
        <p:nvSpPr>
          <p:cNvPr id="10" name="TextBox 9">
            <a:extLst>
              <a:ext uri="{FF2B5EF4-FFF2-40B4-BE49-F238E27FC236}">
                <a16:creationId xmlns:a16="http://schemas.microsoft.com/office/drawing/2014/main" id="{61541034-5F86-0027-7554-75BD99E78B1E}"/>
              </a:ext>
            </a:extLst>
          </p:cNvPr>
          <p:cNvSpPr txBox="1"/>
          <p:nvPr/>
        </p:nvSpPr>
        <p:spPr>
          <a:xfrm>
            <a:off x="4119608" y="1447059"/>
            <a:ext cx="3153793" cy="646331"/>
          </a:xfrm>
          <a:prstGeom prst="rect">
            <a:avLst/>
          </a:prstGeom>
          <a:noFill/>
        </p:spPr>
        <p:txBody>
          <a:bodyPr wrap="square" rtlCol="0">
            <a:spAutoFit/>
          </a:bodyPr>
          <a:lstStyle/>
          <a:p>
            <a:pPr algn="ctr"/>
            <a:r>
              <a:rPr lang="en-US" sz="3600" dirty="0"/>
              <a:t>Talk submission</a:t>
            </a:r>
          </a:p>
        </p:txBody>
      </p:sp>
      <p:sp>
        <p:nvSpPr>
          <p:cNvPr id="11" name="TextBox 10">
            <a:extLst>
              <a:ext uri="{FF2B5EF4-FFF2-40B4-BE49-F238E27FC236}">
                <a16:creationId xmlns:a16="http://schemas.microsoft.com/office/drawing/2014/main" id="{D580B3D9-234F-A585-9AC2-847E26876FD7}"/>
              </a:ext>
            </a:extLst>
          </p:cNvPr>
          <p:cNvSpPr txBox="1"/>
          <p:nvPr/>
        </p:nvSpPr>
        <p:spPr>
          <a:xfrm>
            <a:off x="8460788" y="1447058"/>
            <a:ext cx="3153793" cy="646331"/>
          </a:xfrm>
          <a:prstGeom prst="rect">
            <a:avLst/>
          </a:prstGeom>
          <a:noFill/>
        </p:spPr>
        <p:txBody>
          <a:bodyPr wrap="square" rtlCol="0">
            <a:spAutoFit/>
          </a:bodyPr>
          <a:lstStyle/>
          <a:p>
            <a:pPr algn="ctr"/>
            <a:r>
              <a:rPr lang="en-US" sz="3600" dirty="0"/>
              <a:t>Lucene 9.12</a:t>
            </a:r>
          </a:p>
        </p:txBody>
      </p:sp>
    </p:spTree>
    <p:extLst>
      <p:ext uri="{BB962C8B-B14F-4D97-AF65-F5344CB8AC3E}">
        <p14:creationId xmlns:p14="http://schemas.microsoft.com/office/powerpoint/2010/main" val="802148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FB826C-B8A9-8C40-10BC-CD3295889F29}"/>
              </a:ext>
            </a:extLst>
          </p:cNvPr>
          <p:cNvPicPr>
            <a:picLocks noGrp="1" noChangeAspect="1"/>
          </p:cNvPicPr>
          <p:nvPr>
            <p:ph idx="1"/>
          </p:nvPr>
        </p:nvPicPr>
        <p:blipFill>
          <a:blip r:embed="rId3">
            <a:duotone>
              <a:schemeClr val="accent4">
                <a:shade val="45000"/>
                <a:satMod val="135000"/>
              </a:schemeClr>
              <a:prstClr val="white"/>
            </a:duotone>
          </a:blip>
          <a:stretch>
            <a:fillRect/>
          </a:stretch>
        </p:blipFill>
        <p:spPr>
          <a:xfrm rot="20446446">
            <a:off x="2858132" y="2779806"/>
            <a:ext cx="1206055" cy="1206055"/>
          </a:xfrm>
        </p:spPr>
      </p:pic>
      <p:sp>
        <p:nvSpPr>
          <p:cNvPr id="15" name="TextBox 14">
            <a:extLst>
              <a:ext uri="{FF2B5EF4-FFF2-40B4-BE49-F238E27FC236}">
                <a16:creationId xmlns:a16="http://schemas.microsoft.com/office/drawing/2014/main" id="{334DFA9C-C441-C6FF-DED5-52AF45B8F855}"/>
              </a:ext>
            </a:extLst>
          </p:cNvPr>
          <p:cNvSpPr txBox="1"/>
          <p:nvPr/>
        </p:nvSpPr>
        <p:spPr>
          <a:xfrm>
            <a:off x="4229128" y="3088660"/>
            <a:ext cx="4703857" cy="523220"/>
          </a:xfrm>
          <a:prstGeom prst="rect">
            <a:avLst/>
          </a:prstGeom>
          <a:noFill/>
        </p:spPr>
        <p:txBody>
          <a:bodyPr wrap="square" rtlCol="0">
            <a:spAutoFit/>
          </a:bodyPr>
          <a:lstStyle/>
          <a:p>
            <a:r>
              <a:rPr lang="en-US" sz="2800" dirty="0"/>
              <a:t>Accurate float aggregations</a:t>
            </a:r>
          </a:p>
        </p:txBody>
      </p:sp>
    </p:spTree>
    <p:extLst>
      <p:ext uri="{BB962C8B-B14F-4D97-AF65-F5344CB8AC3E}">
        <p14:creationId xmlns:p14="http://schemas.microsoft.com/office/powerpoint/2010/main" val="161557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6"/>
                                        </p:tgtEl>
                                      </p:cBhvr>
                                    </p:animEffect>
                                    <p:animScale>
                                      <p:cBhvr>
                                        <p:cTn id="9" dur="250" autoRev="1" fill="hold"/>
                                        <p:tgtEl>
                                          <p:spTgt spid="6"/>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586DF-1DB2-6264-C42C-7B853E15F435}"/>
              </a:ext>
            </a:extLst>
          </p:cNvPr>
          <p:cNvSpPr txBox="1"/>
          <p:nvPr/>
        </p:nvSpPr>
        <p:spPr>
          <a:xfrm>
            <a:off x="526181" y="673768"/>
            <a:ext cx="10966383" cy="646331"/>
          </a:xfrm>
          <a:prstGeom prst="rect">
            <a:avLst/>
          </a:prstGeom>
          <a:noFill/>
        </p:spPr>
        <p:txBody>
          <a:bodyPr wrap="square" rtlCol="0">
            <a:spAutoFit/>
          </a:bodyPr>
          <a:lstStyle/>
          <a:p>
            <a:pPr algn="ctr"/>
            <a:r>
              <a:rPr lang="en-US" sz="3600" dirty="0">
                <a:latin typeface="Courier New" panose="02070309020205020404" pitchFamily="49" charset="0"/>
                <a:cs typeface="Courier New" panose="02070309020205020404" pitchFamily="49" charset="0"/>
              </a:rPr>
              <a:t>a + (b + c) != (a + b) + c</a:t>
            </a:r>
          </a:p>
        </p:txBody>
      </p:sp>
      <p:pic>
        <p:nvPicPr>
          <p:cNvPr id="4" name="Picture 3">
            <a:extLst>
              <a:ext uri="{FF2B5EF4-FFF2-40B4-BE49-F238E27FC236}">
                <a16:creationId xmlns:a16="http://schemas.microsoft.com/office/drawing/2014/main" id="{9F0D7D9D-155C-6135-3D56-582AB1F6F864}"/>
              </a:ext>
            </a:extLst>
          </p:cNvPr>
          <p:cNvPicPr>
            <a:picLocks noChangeAspect="1"/>
          </p:cNvPicPr>
          <p:nvPr/>
        </p:nvPicPr>
        <p:blipFill>
          <a:blip r:embed="rId3"/>
          <a:stretch>
            <a:fillRect/>
          </a:stretch>
        </p:blipFill>
        <p:spPr>
          <a:xfrm>
            <a:off x="1327638" y="2108761"/>
            <a:ext cx="9536723" cy="4128225"/>
          </a:xfrm>
          <a:prstGeom prst="rect">
            <a:avLst/>
          </a:prstGeom>
        </p:spPr>
      </p:pic>
    </p:spTree>
    <p:extLst>
      <p:ext uri="{BB962C8B-B14F-4D97-AF65-F5344CB8AC3E}">
        <p14:creationId xmlns:p14="http://schemas.microsoft.com/office/powerpoint/2010/main" val="2999541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3B37DD-C32B-D1D8-8515-1AAA4F1E5F6E}"/>
              </a:ext>
            </a:extLst>
          </p:cNvPr>
          <p:cNvSpPr>
            <a:spLocks noGrp="1"/>
          </p:cNvSpPr>
          <p:nvPr>
            <p:ph type="body" idx="1"/>
          </p:nvPr>
        </p:nvSpPr>
        <p:spPr>
          <a:xfrm>
            <a:off x="839788" y="2027671"/>
            <a:ext cx="5157787" cy="4465203"/>
          </a:xfrm>
          <a:ln>
            <a:solidFill>
              <a:schemeClr val="accent1">
                <a:shade val="15000"/>
              </a:schemeClr>
            </a:solidFill>
          </a:ln>
        </p:spPr>
        <p:txBody>
          <a:bodyPr>
            <a:normAutofit/>
          </a:bodyPr>
          <a:lstStyle/>
          <a:p>
            <a:pPr algn="ctr"/>
            <a:r>
              <a:rPr lang="en-US" sz="3600" b="0" dirty="0"/>
              <a:t>Lucene 9.11</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5" name="Text Placeholder 4">
            <a:extLst>
              <a:ext uri="{FF2B5EF4-FFF2-40B4-BE49-F238E27FC236}">
                <a16:creationId xmlns:a16="http://schemas.microsoft.com/office/drawing/2014/main" id="{C7866393-06E4-0289-53BF-F1B3CDEC0352}"/>
              </a:ext>
            </a:extLst>
          </p:cNvPr>
          <p:cNvSpPr>
            <a:spLocks noGrp="1"/>
          </p:cNvSpPr>
          <p:nvPr>
            <p:ph type="body" sz="quarter" idx="3"/>
          </p:nvPr>
        </p:nvSpPr>
        <p:spPr>
          <a:xfrm>
            <a:off x="6172200" y="2027672"/>
            <a:ext cx="5183188" cy="4465202"/>
          </a:xfrm>
          <a:ln>
            <a:solidFill>
              <a:schemeClr val="accent1">
                <a:shade val="15000"/>
              </a:schemeClr>
            </a:solidFill>
          </a:ln>
        </p:spPr>
        <p:txBody>
          <a:bodyPr>
            <a:normAutofit/>
          </a:bodyPr>
          <a:lstStyle/>
          <a:p>
            <a:pPr algn="ctr"/>
            <a:r>
              <a:rPr lang="en-US" sz="3600" b="0" dirty="0"/>
              <a:t>Lucene 9.12</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2" name="Title 1">
            <a:extLst>
              <a:ext uri="{FF2B5EF4-FFF2-40B4-BE49-F238E27FC236}">
                <a16:creationId xmlns:a16="http://schemas.microsoft.com/office/drawing/2014/main" id="{853EB8D5-7DAE-3BB9-703A-D909564B98E4}"/>
              </a:ext>
            </a:extLst>
          </p:cNvPr>
          <p:cNvSpPr>
            <a:spLocks noGrp="1"/>
          </p:cNvSpPr>
          <p:nvPr>
            <p:ph type="title"/>
          </p:nvPr>
        </p:nvSpPr>
        <p:spPr>
          <a:xfrm>
            <a:off x="2353573" y="365125"/>
            <a:ext cx="7637450" cy="1325563"/>
          </a:xfrm>
        </p:spPr>
        <p:txBody>
          <a:bodyPr>
            <a:normAutofit/>
          </a:bodyPr>
          <a:lstStyle/>
          <a:p>
            <a:pPr algn="ctr"/>
            <a:r>
              <a:rPr lang="en-US" dirty="0"/>
              <a:t>Accurate float aggregations</a:t>
            </a:r>
          </a:p>
        </p:txBody>
      </p:sp>
      <p:pic>
        <p:nvPicPr>
          <p:cNvPr id="7" name="Content Placeholder 5">
            <a:extLst>
              <a:ext uri="{FF2B5EF4-FFF2-40B4-BE49-F238E27FC236}">
                <a16:creationId xmlns:a16="http://schemas.microsoft.com/office/drawing/2014/main" id="{F1408B0E-5EAA-EB91-D0FF-CE97347E9233}"/>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1767743" y="424879"/>
            <a:ext cx="1206055" cy="1206055"/>
          </a:xfrm>
          <a:prstGeom prst="rect">
            <a:avLst/>
          </a:prstGeom>
        </p:spPr>
      </p:pic>
      <p:pic>
        <p:nvPicPr>
          <p:cNvPr id="6" name="Graphic 5">
            <a:extLst>
              <a:ext uri="{FF2B5EF4-FFF2-40B4-BE49-F238E27FC236}">
                <a16:creationId xmlns:a16="http://schemas.microsoft.com/office/drawing/2014/main" id="{BF202F08-8E85-8A3F-DC09-CD6845B16A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4782" y="3699978"/>
            <a:ext cx="1987798" cy="1987798"/>
          </a:xfrm>
          <a:prstGeom prst="rect">
            <a:avLst/>
          </a:prstGeom>
        </p:spPr>
      </p:pic>
      <p:pic>
        <p:nvPicPr>
          <p:cNvPr id="9" name="Graphic 8">
            <a:extLst>
              <a:ext uri="{FF2B5EF4-FFF2-40B4-BE49-F238E27FC236}">
                <a16:creationId xmlns:a16="http://schemas.microsoft.com/office/drawing/2014/main" id="{E5CAF514-C171-842C-D55A-31F5D3576D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9895" y="3699978"/>
            <a:ext cx="1987798" cy="1987798"/>
          </a:xfrm>
          <a:prstGeom prst="rect">
            <a:avLst/>
          </a:prstGeom>
        </p:spPr>
      </p:pic>
    </p:spTree>
    <p:extLst>
      <p:ext uri="{BB962C8B-B14F-4D97-AF65-F5344CB8AC3E}">
        <p14:creationId xmlns:p14="http://schemas.microsoft.com/office/powerpoint/2010/main" val="1087343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7096E6-45EF-2519-1ABC-82CF692B1224}"/>
              </a:ext>
            </a:extLst>
          </p:cNvPr>
          <p:cNvPicPr>
            <a:picLocks noChangeAspect="1"/>
          </p:cNvPicPr>
          <p:nvPr/>
        </p:nvPicPr>
        <p:blipFill>
          <a:blip r:embed="rId3"/>
          <a:stretch>
            <a:fillRect/>
          </a:stretch>
        </p:blipFill>
        <p:spPr>
          <a:xfrm>
            <a:off x="710214" y="120342"/>
            <a:ext cx="10178287" cy="3133490"/>
          </a:xfrm>
          <a:prstGeom prst="rect">
            <a:avLst/>
          </a:prstGeom>
        </p:spPr>
      </p:pic>
      <p:sp>
        <p:nvSpPr>
          <p:cNvPr id="4" name="TextBox 3">
            <a:extLst>
              <a:ext uri="{FF2B5EF4-FFF2-40B4-BE49-F238E27FC236}">
                <a16:creationId xmlns:a16="http://schemas.microsoft.com/office/drawing/2014/main" id="{BD3D4657-8EB1-E4E8-E160-BED29F5278F2}"/>
              </a:ext>
            </a:extLst>
          </p:cNvPr>
          <p:cNvSpPr txBox="1"/>
          <p:nvPr/>
        </p:nvSpPr>
        <p:spPr>
          <a:xfrm>
            <a:off x="710214" y="4015543"/>
            <a:ext cx="7497084" cy="2062103"/>
          </a:xfrm>
          <a:prstGeom prst="rect">
            <a:avLst/>
          </a:prstGeom>
          <a:noFill/>
        </p:spPr>
        <p:txBody>
          <a:bodyPr wrap="square" rtlCol="0">
            <a:spAutoFit/>
          </a:bodyPr>
          <a:lstStyle/>
          <a:p>
            <a:r>
              <a:rPr lang="en-US" sz="3200" dirty="0"/>
              <a:t>What should we name Lucene’s new aggregation engine?</a:t>
            </a:r>
          </a:p>
          <a:p>
            <a:endParaRPr lang="en-US" sz="3200" dirty="0"/>
          </a:p>
          <a:p>
            <a:r>
              <a:rPr lang="en-US" sz="3200" dirty="0" err="1"/>
              <a:t>Slido.com</a:t>
            </a:r>
            <a:r>
              <a:rPr lang="en-US" sz="3200" dirty="0"/>
              <a:t> -&gt; 2833531</a:t>
            </a:r>
          </a:p>
        </p:txBody>
      </p:sp>
      <p:pic>
        <p:nvPicPr>
          <p:cNvPr id="5" name="Picture 4">
            <a:extLst>
              <a:ext uri="{FF2B5EF4-FFF2-40B4-BE49-F238E27FC236}">
                <a16:creationId xmlns:a16="http://schemas.microsoft.com/office/drawing/2014/main" id="{05CE224F-34FF-BDB9-B4EA-C26492C6EAFC}"/>
              </a:ext>
            </a:extLst>
          </p:cNvPr>
          <p:cNvPicPr>
            <a:picLocks noChangeAspect="1"/>
          </p:cNvPicPr>
          <p:nvPr/>
        </p:nvPicPr>
        <p:blipFill>
          <a:blip r:embed="rId4"/>
          <a:stretch>
            <a:fillRect/>
          </a:stretch>
        </p:blipFill>
        <p:spPr>
          <a:xfrm>
            <a:off x="8549196" y="3429000"/>
            <a:ext cx="2725568" cy="2725568"/>
          </a:xfrm>
          <a:prstGeom prst="rect">
            <a:avLst/>
          </a:prstGeom>
        </p:spPr>
      </p:pic>
      <p:sp>
        <p:nvSpPr>
          <p:cNvPr id="2" name="TextBox 1">
            <a:extLst>
              <a:ext uri="{FF2B5EF4-FFF2-40B4-BE49-F238E27FC236}">
                <a16:creationId xmlns:a16="http://schemas.microsoft.com/office/drawing/2014/main" id="{6EA6F07D-9E38-94F8-C24E-D108CB7ACC5C}"/>
              </a:ext>
            </a:extLst>
          </p:cNvPr>
          <p:cNvSpPr txBox="1"/>
          <p:nvPr/>
        </p:nvSpPr>
        <p:spPr>
          <a:xfrm>
            <a:off x="2909935" y="6488668"/>
            <a:ext cx="6372129" cy="369332"/>
          </a:xfrm>
          <a:prstGeom prst="rect">
            <a:avLst/>
          </a:prstGeom>
          <a:noFill/>
        </p:spPr>
        <p:txBody>
          <a:bodyPr wrap="none" rtlCol="0">
            <a:spAutoFit/>
          </a:bodyPr>
          <a:lstStyle/>
          <a:p>
            <a:r>
              <a:rPr lang="en-US" dirty="0"/>
              <a:t>Images sourced from Wikimedia (CC BY-SA 3.0+), Amazon, and me</a:t>
            </a:r>
          </a:p>
        </p:txBody>
      </p:sp>
    </p:spTree>
    <p:extLst>
      <p:ext uri="{BB962C8B-B14F-4D97-AF65-F5344CB8AC3E}">
        <p14:creationId xmlns:p14="http://schemas.microsoft.com/office/powerpoint/2010/main" val="421563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D2DDB7-5CA6-F64C-6248-9FC37635C750}"/>
              </a:ext>
            </a:extLst>
          </p:cNvPr>
          <p:cNvSpPr>
            <a:spLocks noGrp="1"/>
          </p:cNvSpPr>
          <p:nvPr>
            <p:ph idx="1"/>
          </p:nvPr>
        </p:nvSpPr>
        <p:spPr>
          <a:xfrm>
            <a:off x="838200" y="298383"/>
            <a:ext cx="10481109" cy="5878580"/>
          </a:xfrm>
        </p:spPr>
        <p:txBody>
          <a:bodyPr/>
          <a:lstStyle/>
          <a:p>
            <a:r>
              <a:rPr lang="en-US" dirty="0">
                <a:hlinkClick r:id="rId2"/>
              </a:rPr>
              <a:t>https://en.wikipedia.org/wiki/File:Cnc_plasma_cutting2.jpg</a:t>
            </a:r>
            <a:endParaRPr lang="en-US" dirty="0"/>
          </a:p>
          <a:p>
            <a:r>
              <a:rPr lang="en-US" dirty="0">
                <a:hlinkClick r:id="rId3"/>
              </a:rPr>
              <a:t>https://commons.wikimedia.org/wiki/File:Eo_circle_green_checkmark.svg</a:t>
            </a:r>
            <a:endParaRPr lang="en-US" dirty="0"/>
          </a:p>
          <a:p>
            <a:r>
              <a:rPr lang="en-US" dirty="0">
                <a:hlinkClick r:id="rId4"/>
              </a:rPr>
              <a:t>https://commons.wikimedia.org/wiki/File:Traffic_Sign_GR_-_Old_-_No_Entry.svg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59605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A34D75D-1F1F-D8E9-D7E0-C8227A71EC70}"/>
              </a:ext>
            </a:extLst>
          </p:cNvPr>
          <p:cNvPicPr>
            <a:picLocks noGrp="1" noChangeAspect="1"/>
          </p:cNvPicPr>
          <p:nvPr>
            <p:ph idx="1"/>
          </p:nvPr>
        </p:nvPicPr>
        <p:blipFill>
          <a:blip r:embed="rId3"/>
          <a:stretch>
            <a:fillRect/>
          </a:stretch>
        </p:blipFill>
        <p:spPr>
          <a:xfrm>
            <a:off x="2195823" y="134826"/>
            <a:ext cx="7800354" cy="6588348"/>
          </a:xfrm>
          <a:prstGeom prst="rect">
            <a:avLst/>
          </a:prstGeom>
        </p:spPr>
      </p:pic>
    </p:spTree>
    <p:extLst>
      <p:ext uri="{BB962C8B-B14F-4D97-AF65-F5344CB8AC3E}">
        <p14:creationId xmlns:p14="http://schemas.microsoft.com/office/powerpoint/2010/main" val="399934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FB826C-B8A9-8C40-10BC-CD3295889F29}"/>
              </a:ext>
            </a:extLst>
          </p:cNvPr>
          <p:cNvPicPr>
            <a:picLocks noGrp="1" noChangeAspect="1"/>
          </p:cNvPicPr>
          <p:nvPr>
            <p:ph idx="1"/>
          </p:nvPr>
        </p:nvPicPr>
        <p:blipFill>
          <a:blip r:embed="rId3">
            <a:duotone>
              <a:schemeClr val="accent4">
                <a:shade val="45000"/>
                <a:satMod val="135000"/>
              </a:schemeClr>
              <a:prstClr val="white"/>
            </a:duotone>
          </a:blip>
          <a:stretch>
            <a:fillRect/>
          </a:stretch>
        </p:blipFill>
        <p:spPr>
          <a:xfrm rot="20446446">
            <a:off x="1144835" y="400479"/>
            <a:ext cx="1206055" cy="1206055"/>
          </a:xfrm>
        </p:spPr>
      </p:pic>
      <p:sp>
        <p:nvSpPr>
          <p:cNvPr id="15" name="TextBox 14">
            <a:extLst>
              <a:ext uri="{FF2B5EF4-FFF2-40B4-BE49-F238E27FC236}">
                <a16:creationId xmlns:a16="http://schemas.microsoft.com/office/drawing/2014/main" id="{334DFA9C-C441-C6FF-DED5-52AF45B8F855}"/>
              </a:ext>
            </a:extLst>
          </p:cNvPr>
          <p:cNvSpPr txBox="1"/>
          <p:nvPr/>
        </p:nvSpPr>
        <p:spPr>
          <a:xfrm>
            <a:off x="2515830" y="526453"/>
            <a:ext cx="3247730" cy="954107"/>
          </a:xfrm>
          <a:prstGeom prst="rect">
            <a:avLst/>
          </a:prstGeom>
          <a:noFill/>
        </p:spPr>
        <p:txBody>
          <a:bodyPr wrap="square" rtlCol="0">
            <a:spAutoFit/>
          </a:bodyPr>
          <a:lstStyle/>
          <a:p>
            <a:r>
              <a:rPr lang="en-US" sz="2800" dirty="0"/>
              <a:t>Dynamic</a:t>
            </a:r>
          </a:p>
          <a:p>
            <a:r>
              <a:rPr lang="en-US" sz="2800" dirty="0"/>
              <a:t>aggregation groups</a:t>
            </a:r>
          </a:p>
        </p:txBody>
      </p:sp>
    </p:spTree>
    <p:extLst>
      <p:ext uri="{BB962C8B-B14F-4D97-AF65-F5344CB8AC3E}">
        <p14:creationId xmlns:p14="http://schemas.microsoft.com/office/powerpoint/2010/main" val="365319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6"/>
                                        </p:tgtEl>
                                      </p:cBhvr>
                                    </p:animEffect>
                                    <p:animScale>
                                      <p:cBhvr>
                                        <p:cTn id="9" dur="250" autoRev="1" fill="hold"/>
                                        <p:tgtEl>
                                          <p:spTgt spid="6"/>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D02D300-C965-AC3B-B6FD-6D7B1E3FDEF2}"/>
              </a:ext>
            </a:extLst>
          </p:cNvPr>
          <p:cNvSpPr/>
          <p:nvPr/>
        </p:nvSpPr>
        <p:spPr>
          <a:xfrm>
            <a:off x="2877844" y="210844"/>
            <a:ext cx="6436311" cy="6436311"/>
          </a:xfrm>
          <a:prstGeom prst="roundRect">
            <a:avLst>
              <a:gd name="adj" fmla="val 6460"/>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760C167-54B0-677B-6A5E-543F967A0EC8}"/>
              </a:ext>
            </a:extLst>
          </p:cNvPr>
          <p:cNvSpPr/>
          <p:nvPr/>
        </p:nvSpPr>
        <p:spPr>
          <a:xfrm>
            <a:off x="3151573" y="497150"/>
            <a:ext cx="1313895" cy="135828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Charles Dickens</a:t>
            </a:r>
          </a:p>
        </p:txBody>
      </p:sp>
      <p:sp>
        <p:nvSpPr>
          <p:cNvPr id="4" name="Rounded Rectangle 3">
            <a:extLst>
              <a:ext uri="{FF2B5EF4-FFF2-40B4-BE49-F238E27FC236}">
                <a16:creationId xmlns:a16="http://schemas.microsoft.com/office/drawing/2014/main" id="{E9587204-05D9-F091-2F8C-A6C7AE1549AE}"/>
              </a:ext>
            </a:extLst>
          </p:cNvPr>
          <p:cNvSpPr/>
          <p:nvPr/>
        </p:nvSpPr>
        <p:spPr>
          <a:xfrm>
            <a:off x="3151573" y="1944209"/>
            <a:ext cx="1313895" cy="135828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Jules Verne</a:t>
            </a:r>
          </a:p>
        </p:txBody>
      </p:sp>
      <p:sp>
        <p:nvSpPr>
          <p:cNvPr id="5" name="Rounded Rectangle 4">
            <a:extLst>
              <a:ext uri="{FF2B5EF4-FFF2-40B4-BE49-F238E27FC236}">
                <a16:creationId xmlns:a16="http://schemas.microsoft.com/office/drawing/2014/main" id="{292C995E-7F1F-4435-3E54-4B51D1DAF505}"/>
              </a:ext>
            </a:extLst>
          </p:cNvPr>
          <p:cNvSpPr/>
          <p:nvPr/>
        </p:nvSpPr>
        <p:spPr>
          <a:xfrm>
            <a:off x="3151573" y="5038077"/>
            <a:ext cx="1313895" cy="135828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English</a:t>
            </a:r>
          </a:p>
        </p:txBody>
      </p:sp>
      <p:sp>
        <p:nvSpPr>
          <p:cNvPr id="6" name="Rounded Rectangle 5">
            <a:extLst>
              <a:ext uri="{FF2B5EF4-FFF2-40B4-BE49-F238E27FC236}">
                <a16:creationId xmlns:a16="http://schemas.microsoft.com/office/drawing/2014/main" id="{E7D65A41-22F9-BE55-C3A4-702AC7EB4192}"/>
              </a:ext>
            </a:extLst>
          </p:cNvPr>
          <p:cNvSpPr/>
          <p:nvPr/>
        </p:nvSpPr>
        <p:spPr>
          <a:xfrm>
            <a:off x="3151572" y="3555509"/>
            <a:ext cx="1313895" cy="135828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French</a:t>
            </a:r>
          </a:p>
        </p:txBody>
      </p:sp>
      <p:sp>
        <p:nvSpPr>
          <p:cNvPr id="7" name="Rounded Rectangle 6">
            <a:extLst>
              <a:ext uri="{FF2B5EF4-FFF2-40B4-BE49-F238E27FC236}">
                <a16:creationId xmlns:a16="http://schemas.microsoft.com/office/drawing/2014/main" id="{E72E96EB-E1F2-FB6B-23CD-7D59A843A455}"/>
              </a:ext>
            </a:extLst>
          </p:cNvPr>
          <p:cNvSpPr/>
          <p:nvPr/>
        </p:nvSpPr>
        <p:spPr>
          <a:xfrm>
            <a:off x="7726535" y="497150"/>
            <a:ext cx="1313895" cy="135828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Romance</a:t>
            </a:r>
          </a:p>
        </p:txBody>
      </p:sp>
      <p:sp>
        <p:nvSpPr>
          <p:cNvPr id="8" name="Rounded Rectangle 7">
            <a:extLst>
              <a:ext uri="{FF2B5EF4-FFF2-40B4-BE49-F238E27FC236}">
                <a16:creationId xmlns:a16="http://schemas.microsoft.com/office/drawing/2014/main" id="{6668C82C-AED7-A0AC-F713-78A741748457}"/>
              </a:ext>
            </a:extLst>
          </p:cNvPr>
          <p:cNvSpPr/>
          <p:nvPr/>
        </p:nvSpPr>
        <p:spPr>
          <a:xfrm>
            <a:off x="7726535" y="1944209"/>
            <a:ext cx="1313895" cy="135828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Politics</a:t>
            </a:r>
          </a:p>
        </p:txBody>
      </p:sp>
      <p:sp>
        <p:nvSpPr>
          <p:cNvPr id="9" name="Rounded Rectangle 8">
            <a:extLst>
              <a:ext uri="{FF2B5EF4-FFF2-40B4-BE49-F238E27FC236}">
                <a16:creationId xmlns:a16="http://schemas.microsoft.com/office/drawing/2014/main" id="{C7AA555B-9B87-9F75-18C3-3C9894604542}"/>
              </a:ext>
            </a:extLst>
          </p:cNvPr>
          <p:cNvSpPr/>
          <p:nvPr/>
        </p:nvSpPr>
        <p:spPr>
          <a:xfrm>
            <a:off x="7726535" y="5038077"/>
            <a:ext cx="1313895" cy="135828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Paper</a:t>
            </a:r>
          </a:p>
          <a:p>
            <a:pPr algn="ctr"/>
            <a:r>
              <a:rPr lang="en-US" sz="2000" dirty="0">
                <a:solidFill>
                  <a:sysClr val="windowText" lastClr="000000"/>
                </a:solidFill>
              </a:rPr>
              <a:t>back</a:t>
            </a:r>
          </a:p>
        </p:txBody>
      </p:sp>
      <p:sp>
        <p:nvSpPr>
          <p:cNvPr id="10" name="Rounded Rectangle 9">
            <a:extLst>
              <a:ext uri="{FF2B5EF4-FFF2-40B4-BE49-F238E27FC236}">
                <a16:creationId xmlns:a16="http://schemas.microsoft.com/office/drawing/2014/main" id="{1346FA21-0C88-F33D-1A4A-11EE9FBC82C7}"/>
              </a:ext>
            </a:extLst>
          </p:cNvPr>
          <p:cNvSpPr/>
          <p:nvPr/>
        </p:nvSpPr>
        <p:spPr>
          <a:xfrm>
            <a:off x="7726534" y="3555509"/>
            <a:ext cx="1313895" cy="135828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Digital</a:t>
            </a:r>
          </a:p>
        </p:txBody>
      </p:sp>
      <p:sp>
        <p:nvSpPr>
          <p:cNvPr id="13" name="Oval 12">
            <a:extLst>
              <a:ext uri="{FF2B5EF4-FFF2-40B4-BE49-F238E27FC236}">
                <a16:creationId xmlns:a16="http://schemas.microsoft.com/office/drawing/2014/main" id="{5167B51C-771E-02B5-279D-BBCBD725EBA6}"/>
              </a:ext>
            </a:extLst>
          </p:cNvPr>
          <p:cNvSpPr/>
          <p:nvPr/>
        </p:nvSpPr>
        <p:spPr>
          <a:xfrm>
            <a:off x="4526506" y="4270163"/>
            <a:ext cx="1430412" cy="1429304"/>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Language</a:t>
            </a:r>
            <a:endParaRPr lang="en-US" sz="1200" dirty="0">
              <a:solidFill>
                <a:sysClr val="windowText" lastClr="000000"/>
              </a:solidFill>
            </a:endParaRPr>
          </a:p>
        </p:txBody>
      </p:sp>
      <p:sp>
        <p:nvSpPr>
          <p:cNvPr id="15" name="Oval 14">
            <a:extLst>
              <a:ext uri="{FF2B5EF4-FFF2-40B4-BE49-F238E27FC236}">
                <a16:creationId xmlns:a16="http://schemas.microsoft.com/office/drawing/2014/main" id="{C55864AD-A1F6-AE5E-8C6A-095173A5BA65}"/>
              </a:ext>
            </a:extLst>
          </p:cNvPr>
          <p:cNvSpPr/>
          <p:nvPr/>
        </p:nvSpPr>
        <p:spPr>
          <a:xfrm>
            <a:off x="6235083" y="4279039"/>
            <a:ext cx="1430412" cy="1429304"/>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Format</a:t>
            </a:r>
            <a:endParaRPr lang="en-US" sz="1200" dirty="0">
              <a:solidFill>
                <a:sysClr val="windowText" lastClr="000000"/>
              </a:solidFill>
            </a:endParaRPr>
          </a:p>
        </p:txBody>
      </p:sp>
      <p:sp>
        <p:nvSpPr>
          <p:cNvPr id="16" name="Oval 15">
            <a:extLst>
              <a:ext uri="{FF2B5EF4-FFF2-40B4-BE49-F238E27FC236}">
                <a16:creationId xmlns:a16="http://schemas.microsoft.com/office/drawing/2014/main" id="{021EF59D-4C30-55B4-A8FA-2A8C990B0894}"/>
              </a:ext>
            </a:extLst>
          </p:cNvPr>
          <p:cNvSpPr/>
          <p:nvPr/>
        </p:nvSpPr>
        <p:spPr>
          <a:xfrm>
            <a:off x="4526506" y="1140781"/>
            <a:ext cx="1430412" cy="1429304"/>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Author</a:t>
            </a:r>
            <a:endParaRPr lang="en-US" sz="1200" dirty="0">
              <a:solidFill>
                <a:sysClr val="windowText" lastClr="000000"/>
              </a:solidFill>
            </a:endParaRPr>
          </a:p>
        </p:txBody>
      </p:sp>
      <p:sp>
        <p:nvSpPr>
          <p:cNvPr id="17" name="Oval 16">
            <a:extLst>
              <a:ext uri="{FF2B5EF4-FFF2-40B4-BE49-F238E27FC236}">
                <a16:creationId xmlns:a16="http://schemas.microsoft.com/office/drawing/2014/main" id="{77ED92E1-7004-EECF-9AFD-A059079B5107}"/>
              </a:ext>
            </a:extLst>
          </p:cNvPr>
          <p:cNvSpPr/>
          <p:nvPr/>
        </p:nvSpPr>
        <p:spPr>
          <a:xfrm>
            <a:off x="6235083" y="1149657"/>
            <a:ext cx="1430412" cy="1429304"/>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Genre</a:t>
            </a:r>
            <a:endParaRPr lang="en-US" sz="1200" dirty="0">
              <a:solidFill>
                <a:sysClr val="windowText" lastClr="000000"/>
              </a:solidFill>
            </a:endParaRPr>
          </a:p>
        </p:txBody>
      </p:sp>
      <p:sp>
        <p:nvSpPr>
          <p:cNvPr id="18" name="TextBox 17">
            <a:extLst>
              <a:ext uri="{FF2B5EF4-FFF2-40B4-BE49-F238E27FC236}">
                <a16:creationId xmlns:a16="http://schemas.microsoft.com/office/drawing/2014/main" id="{65615197-1A6A-2B04-47E2-7490F87C4A42}"/>
              </a:ext>
            </a:extLst>
          </p:cNvPr>
          <p:cNvSpPr txBox="1"/>
          <p:nvPr/>
        </p:nvSpPr>
        <p:spPr>
          <a:xfrm>
            <a:off x="4964097" y="3096958"/>
            <a:ext cx="2263806" cy="646331"/>
          </a:xfrm>
          <a:prstGeom prst="rect">
            <a:avLst/>
          </a:prstGeom>
          <a:noFill/>
        </p:spPr>
        <p:txBody>
          <a:bodyPr wrap="square" rtlCol="0">
            <a:spAutoFit/>
          </a:bodyPr>
          <a:lstStyle/>
          <a:p>
            <a:pPr algn="ctr"/>
            <a:r>
              <a:rPr lang="en-US" sz="3600" dirty="0"/>
              <a:t>All Books</a:t>
            </a:r>
          </a:p>
        </p:txBody>
      </p:sp>
    </p:spTree>
    <p:extLst>
      <p:ext uri="{BB962C8B-B14F-4D97-AF65-F5344CB8AC3E}">
        <p14:creationId xmlns:p14="http://schemas.microsoft.com/office/powerpoint/2010/main" val="2341572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rd 5">
            <a:extLst>
              <a:ext uri="{FF2B5EF4-FFF2-40B4-BE49-F238E27FC236}">
                <a16:creationId xmlns:a16="http://schemas.microsoft.com/office/drawing/2014/main" id="{423C4E4D-CA41-D83A-262F-CCF93C908954}"/>
              </a:ext>
            </a:extLst>
          </p:cNvPr>
          <p:cNvSpPr/>
          <p:nvPr/>
        </p:nvSpPr>
        <p:spPr>
          <a:xfrm>
            <a:off x="7706269" y="1145218"/>
            <a:ext cx="3045041" cy="4492101"/>
          </a:xfrm>
          <a:prstGeom prst="flowChartPunchedCar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title: The Brothers Karamazov</a:t>
            </a:r>
          </a:p>
          <a:p>
            <a:endParaRPr lang="en-US" dirty="0">
              <a:solidFill>
                <a:schemeClr val="tx1"/>
              </a:solidFill>
            </a:endParaRPr>
          </a:p>
          <a:p>
            <a:r>
              <a:rPr lang="en-US" dirty="0">
                <a:solidFill>
                  <a:schemeClr val="tx1"/>
                </a:solidFill>
              </a:rPr>
              <a:t>author: Russian</a:t>
            </a:r>
          </a:p>
          <a:p>
            <a:endParaRPr lang="en-US" dirty="0">
              <a:solidFill>
                <a:schemeClr val="tx1"/>
              </a:solidFill>
            </a:endParaRPr>
          </a:p>
          <a:p>
            <a:r>
              <a:rPr lang="en-US" dirty="0">
                <a:solidFill>
                  <a:schemeClr val="tx1"/>
                </a:solidFill>
              </a:rPr>
              <a:t>publication year: 2003</a:t>
            </a:r>
          </a:p>
          <a:p>
            <a:endParaRPr lang="en-US" dirty="0">
              <a:solidFill>
                <a:schemeClr val="tx1"/>
              </a:solidFill>
            </a:endParaRPr>
          </a:p>
          <a:p>
            <a:r>
              <a:rPr lang="en-US" dirty="0">
                <a:solidFill>
                  <a:schemeClr val="tx1"/>
                </a:solidFill>
              </a:rPr>
              <a:t>page count: 1000+</a:t>
            </a:r>
          </a:p>
          <a:p>
            <a:endParaRPr lang="en-US" dirty="0">
              <a:solidFill>
                <a:schemeClr val="tx1"/>
              </a:solidFill>
            </a:endParaRPr>
          </a:p>
          <a:p>
            <a:r>
              <a:rPr lang="en-US" dirty="0">
                <a:solidFill>
                  <a:schemeClr val="tx1"/>
                </a:solidFill>
              </a:rPr>
              <a:t>sold by: Amazon</a:t>
            </a:r>
          </a:p>
          <a:p>
            <a:endParaRPr lang="en-US" dirty="0">
              <a:solidFill>
                <a:schemeClr val="tx1"/>
              </a:solidFill>
            </a:endParaRPr>
          </a:p>
          <a:p>
            <a:r>
              <a:rPr lang="en-US" dirty="0">
                <a:solidFill>
                  <a:schemeClr val="tx1"/>
                </a:solidFill>
              </a:rPr>
              <a:t>price: 10.00-19.99</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12" name="Rectangle 11">
            <a:extLst>
              <a:ext uri="{FF2B5EF4-FFF2-40B4-BE49-F238E27FC236}">
                <a16:creationId xmlns:a16="http://schemas.microsoft.com/office/drawing/2014/main" id="{DF6FDF30-24D4-D0BB-B3E9-F812030DD80C}"/>
              </a:ext>
            </a:extLst>
          </p:cNvPr>
          <p:cNvSpPr/>
          <p:nvPr/>
        </p:nvSpPr>
        <p:spPr>
          <a:xfrm>
            <a:off x="7706268" y="2512194"/>
            <a:ext cx="3045041" cy="479633"/>
          </a:xfrm>
          <a:prstGeom prst="rect">
            <a:avLst/>
          </a:prstGeom>
          <a:solidFill>
            <a:schemeClr val="accent2">
              <a:lumMod val="75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49E314E-4E71-CC89-7A84-C342F3C9752A}"/>
              </a:ext>
            </a:extLst>
          </p:cNvPr>
          <p:cNvSpPr/>
          <p:nvPr/>
        </p:nvSpPr>
        <p:spPr>
          <a:xfrm>
            <a:off x="7706267" y="3595123"/>
            <a:ext cx="3045041" cy="479633"/>
          </a:xfrm>
          <a:prstGeom prst="rect">
            <a:avLst/>
          </a:prstGeom>
          <a:solidFill>
            <a:schemeClr val="accent1">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B9FC45-46C0-E2DE-E97B-1AF6E2DFCB8E}"/>
              </a:ext>
            </a:extLst>
          </p:cNvPr>
          <p:cNvSpPr/>
          <p:nvPr/>
        </p:nvSpPr>
        <p:spPr>
          <a:xfrm>
            <a:off x="7706266" y="4678052"/>
            <a:ext cx="3045041" cy="479633"/>
          </a:xfrm>
          <a:prstGeom prst="rect">
            <a:avLst/>
          </a:prstGeom>
          <a:solidFill>
            <a:schemeClr val="accent6">
              <a:lumMod val="75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ard 1">
            <a:extLst>
              <a:ext uri="{FF2B5EF4-FFF2-40B4-BE49-F238E27FC236}">
                <a16:creationId xmlns:a16="http://schemas.microsoft.com/office/drawing/2014/main" id="{DC58FDCF-49C0-8CB8-6724-18A8FD3892DC}"/>
              </a:ext>
            </a:extLst>
          </p:cNvPr>
          <p:cNvSpPr/>
          <p:nvPr/>
        </p:nvSpPr>
        <p:spPr>
          <a:xfrm>
            <a:off x="1509204" y="1145219"/>
            <a:ext cx="3045041" cy="4492101"/>
          </a:xfrm>
          <a:prstGeom prst="flowChartPunchedCar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title: The Brothers Karamazov</a:t>
            </a:r>
          </a:p>
          <a:p>
            <a:endParaRPr lang="en-US" dirty="0">
              <a:solidFill>
                <a:schemeClr val="tx1"/>
              </a:solidFill>
            </a:endParaRPr>
          </a:p>
          <a:p>
            <a:r>
              <a:rPr lang="en-US" dirty="0">
                <a:solidFill>
                  <a:schemeClr val="tx1"/>
                </a:solidFill>
              </a:rPr>
              <a:t>author: Fyodor Dostoevsky</a:t>
            </a:r>
          </a:p>
          <a:p>
            <a:endParaRPr lang="en-US" dirty="0">
              <a:solidFill>
                <a:schemeClr val="tx1"/>
              </a:solidFill>
            </a:endParaRPr>
          </a:p>
          <a:p>
            <a:r>
              <a:rPr lang="en-US" dirty="0">
                <a:solidFill>
                  <a:schemeClr val="tx1"/>
                </a:solidFill>
              </a:rPr>
              <a:t>publication year: 2003</a:t>
            </a:r>
          </a:p>
          <a:p>
            <a:endParaRPr lang="en-US" dirty="0">
              <a:solidFill>
                <a:schemeClr val="tx1"/>
              </a:solidFill>
            </a:endParaRPr>
          </a:p>
          <a:p>
            <a:r>
              <a:rPr lang="en-US" dirty="0">
                <a:solidFill>
                  <a:schemeClr val="tx1"/>
                </a:solidFill>
              </a:rPr>
              <a:t>page count: 1056</a:t>
            </a:r>
          </a:p>
          <a:p>
            <a:endParaRPr lang="en-US" dirty="0">
              <a:solidFill>
                <a:schemeClr val="tx1"/>
              </a:solidFill>
            </a:endParaRPr>
          </a:p>
          <a:p>
            <a:r>
              <a:rPr lang="en-US" dirty="0">
                <a:solidFill>
                  <a:schemeClr val="tx1"/>
                </a:solidFill>
              </a:rPr>
              <a:t>sold by: Amazon</a:t>
            </a:r>
          </a:p>
          <a:p>
            <a:endParaRPr lang="en-US" dirty="0">
              <a:solidFill>
                <a:schemeClr val="tx1"/>
              </a:solidFill>
            </a:endParaRPr>
          </a:p>
          <a:p>
            <a:r>
              <a:rPr lang="en-US" dirty="0">
                <a:solidFill>
                  <a:schemeClr val="tx1"/>
                </a:solidFill>
              </a:rPr>
              <a:t>price: 12</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026" name="Picture 2">
            <a:extLst>
              <a:ext uri="{FF2B5EF4-FFF2-40B4-BE49-F238E27FC236}">
                <a16:creationId xmlns:a16="http://schemas.microsoft.com/office/drawing/2014/main" id="{9B10914D-E190-B33F-CA6F-4E1EA2BD5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924" y="2372001"/>
            <a:ext cx="2818663" cy="211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60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3B37DD-C32B-D1D8-8515-1AAA4F1E5F6E}"/>
              </a:ext>
            </a:extLst>
          </p:cNvPr>
          <p:cNvSpPr>
            <a:spLocks noGrp="1"/>
          </p:cNvSpPr>
          <p:nvPr>
            <p:ph type="body" idx="1"/>
          </p:nvPr>
        </p:nvSpPr>
        <p:spPr>
          <a:xfrm>
            <a:off x="839788" y="2027671"/>
            <a:ext cx="5157787" cy="4465203"/>
          </a:xfrm>
          <a:ln>
            <a:solidFill>
              <a:schemeClr val="accent1">
                <a:shade val="15000"/>
              </a:schemeClr>
            </a:solidFill>
          </a:ln>
        </p:spPr>
        <p:txBody>
          <a:bodyPr>
            <a:normAutofit/>
          </a:bodyPr>
          <a:lstStyle/>
          <a:p>
            <a:pPr algn="ctr"/>
            <a:r>
              <a:rPr lang="en-US" sz="3600" b="0" dirty="0"/>
              <a:t>Lucene 9.11</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5" name="Text Placeholder 4">
            <a:extLst>
              <a:ext uri="{FF2B5EF4-FFF2-40B4-BE49-F238E27FC236}">
                <a16:creationId xmlns:a16="http://schemas.microsoft.com/office/drawing/2014/main" id="{C7866393-06E4-0289-53BF-F1B3CDEC0352}"/>
              </a:ext>
            </a:extLst>
          </p:cNvPr>
          <p:cNvSpPr>
            <a:spLocks noGrp="1"/>
          </p:cNvSpPr>
          <p:nvPr>
            <p:ph type="body" sz="quarter" idx="3"/>
          </p:nvPr>
        </p:nvSpPr>
        <p:spPr>
          <a:xfrm>
            <a:off x="6172200" y="2027672"/>
            <a:ext cx="5183188" cy="4465202"/>
          </a:xfrm>
          <a:ln>
            <a:solidFill>
              <a:schemeClr val="accent1">
                <a:shade val="15000"/>
              </a:schemeClr>
            </a:solidFill>
          </a:ln>
        </p:spPr>
        <p:txBody>
          <a:bodyPr>
            <a:normAutofit/>
          </a:bodyPr>
          <a:lstStyle/>
          <a:p>
            <a:pPr algn="ctr"/>
            <a:r>
              <a:rPr lang="en-US" sz="3600" b="0" dirty="0"/>
              <a:t>Lucene 9.12</a:t>
            </a:r>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a:p>
            <a:pPr algn="ctr"/>
            <a:endParaRPr lang="en-US" sz="3600" b="0" dirty="0"/>
          </a:p>
        </p:txBody>
      </p:sp>
      <p:sp>
        <p:nvSpPr>
          <p:cNvPr id="2" name="Title 1">
            <a:extLst>
              <a:ext uri="{FF2B5EF4-FFF2-40B4-BE49-F238E27FC236}">
                <a16:creationId xmlns:a16="http://schemas.microsoft.com/office/drawing/2014/main" id="{853EB8D5-7DAE-3BB9-703A-D909564B98E4}"/>
              </a:ext>
            </a:extLst>
          </p:cNvPr>
          <p:cNvSpPr>
            <a:spLocks noGrp="1"/>
          </p:cNvSpPr>
          <p:nvPr>
            <p:ph type="title"/>
          </p:nvPr>
        </p:nvSpPr>
        <p:spPr>
          <a:xfrm>
            <a:off x="2353573" y="365125"/>
            <a:ext cx="7637450" cy="1325563"/>
          </a:xfrm>
        </p:spPr>
        <p:txBody>
          <a:bodyPr>
            <a:normAutofit/>
          </a:bodyPr>
          <a:lstStyle/>
          <a:p>
            <a:pPr algn="ctr"/>
            <a:r>
              <a:rPr lang="en-US" sz="4400" dirty="0"/>
              <a:t>Dynamic aggregation groups</a:t>
            </a:r>
            <a:endParaRPr lang="en-US" dirty="0"/>
          </a:p>
        </p:txBody>
      </p:sp>
      <p:pic>
        <p:nvPicPr>
          <p:cNvPr id="7" name="Content Placeholder 5">
            <a:extLst>
              <a:ext uri="{FF2B5EF4-FFF2-40B4-BE49-F238E27FC236}">
                <a16:creationId xmlns:a16="http://schemas.microsoft.com/office/drawing/2014/main" id="{F1408B0E-5EAA-EB91-D0FF-CE97347E9233}"/>
              </a:ext>
            </a:extLst>
          </p:cNvPr>
          <p:cNvPicPr>
            <a:picLocks noChangeAspect="1"/>
          </p:cNvPicPr>
          <p:nvPr/>
        </p:nvPicPr>
        <p:blipFill>
          <a:blip r:embed="rId3">
            <a:duotone>
              <a:schemeClr val="accent4">
                <a:shade val="45000"/>
                <a:satMod val="135000"/>
              </a:schemeClr>
              <a:prstClr val="white"/>
            </a:duotone>
          </a:blip>
          <a:stretch>
            <a:fillRect/>
          </a:stretch>
        </p:blipFill>
        <p:spPr>
          <a:xfrm rot="20446446">
            <a:off x="1597950" y="420117"/>
            <a:ext cx="1206055" cy="1206055"/>
          </a:xfrm>
          <a:prstGeom prst="rect">
            <a:avLst/>
          </a:prstGeom>
        </p:spPr>
      </p:pic>
      <p:pic>
        <p:nvPicPr>
          <p:cNvPr id="7170" name="Picture 2">
            <a:extLst>
              <a:ext uri="{FF2B5EF4-FFF2-40B4-BE49-F238E27FC236}">
                <a16:creationId xmlns:a16="http://schemas.microsoft.com/office/drawing/2014/main" id="{5D157547-55A9-1D89-4632-81A6F2EFF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9326" y="3639410"/>
            <a:ext cx="2108935" cy="2108935"/>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0754555-64C6-F9A1-52A3-1A944D20E7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4782" y="3699978"/>
            <a:ext cx="1987798" cy="1987798"/>
          </a:xfrm>
          <a:prstGeom prst="rect">
            <a:avLst/>
          </a:prstGeom>
        </p:spPr>
      </p:pic>
    </p:spTree>
    <p:extLst>
      <p:ext uri="{BB962C8B-B14F-4D97-AF65-F5344CB8AC3E}">
        <p14:creationId xmlns:p14="http://schemas.microsoft.com/office/powerpoint/2010/main" val="1012600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46810</TotalTime>
  <Words>3717</Words>
  <Application>Microsoft Macintosh PowerPoint</Application>
  <PresentationFormat>Widescreen</PresentationFormat>
  <Paragraphs>426</Paragraphs>
  <Slides>44</Slides>
  <Notes>43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Courier New</vt:lpstr>
      <vt:lpstr>Office Theme</vt:lpstr>
      <vt:lpstr>Completing the Puzzle:  Lucene’s Missing Aggregation Engine</vt:lpstr>
      <vt:lpstr>Completing the Puzzle:  Lucene is Still Missing an Aggregation Engine</vt:lpstr>
      <vt:lpstr>Shradha Shankar</vt:lpstr>
      <vt:lpstr>PowerPoint Presentation</vt:lpstr>
      <vt:lpstr>PowerPoint Presentation</vt:lpstr>
      <vt:lpstr>PowerPoint Presentation</vt:lpstr>
      <vt:lpstr>PowerPoint Presentation</vt:lpstr>
      <vt:lpstr>PowerPoint Presentation</vt:lpstr>
      <vt:lpstr>Dynamic aggregation groups</vt:lpstr>
      <vt:lpstr>PowerPoint Presentation</vt:lpstr>
      <vt:lpstr>PowerPoint Presentation</vt:lpstr>
      <vt:lpstr>PowerPoint Presentation</vt:lpstr>
      <vt:lpstr>PowerPoint Presentation</vt:lpstr>
      <vt:lpstr>Defining aggregations</vt:lpstr>
      <vt:lpstr>PowerPoint Presentation</vt:lpstr>
      <vt:lpstr>PowerPoint Presentation</vt:lpstr>
      <vt:lpstr>PowerPoint Presentation</vt:lpstr>
      <vt:lpstr>PowerPoint Presentation</vt:lpstr>
      <vt:lpstr>Multiple aggregations</vt:lpstr>
      <vt:lpstr>PowerPoint Presentation</vt:lpstr>
      <vt:lpstr>PowerPoint Presentation</vt:lpstr>
      <vt:lpstr>Aggregation expressions</vt:lpstr>
      <vt:lpstr>PowerPoint Presentation</vt:lpstr>
      <vt:lpstr>PowerPoint Presentation</vt:lpstr>
      <vt:lpstr>Flexible aggregation targets</vt:lpstr>
      <vt:lpstr>PowerPoint Presentation</vt:lpstr>
      <vt:lpstr>PowerPoint Presentation</vt:lpstr>
      <vt:lpstr>Nested aggregations</vt:lpstr>
      <vt:lpstr>PowerPoint Presentation</vt:lpstr>
      <vt:lpstr>PowerPoint Presentation</vt:lpstr>
      <vt:lpstr>PowerPoint Presentation</vt:lpstr>
      <vt:lpstr>PowerPoint Presentation</vt:lpstr>
      <vt:lpstr>Data about aggregation groups</vt:lpstr>
      <vt:lpstr>PowerPoint Presentation</vt:lpstr>
      <vt:lpstr>PowerPoint Presentation</vt:lpstr>
      <vt:lpstr>PowerPoint Presentation</vt:lpstr>
      <vt:lpstr>PowerPoint Presentation</vt:lpstr>
      <vt:lpstr>Yuting Gan</vt:lpstr>
      <vt:lpstr>Dynamic numeric ranges</vt:lpstr>
      <vt:lpstr>PowerPoint Presentation</vt:lpstr>
      <vt:lpstr>PowerPoint Presentation</vt:lpstr>
      <vt:lpstr>Accurate float aggregations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Completing the Puzzle:  Lucene’s Missing Aggregation Engine</dc:title>
  <dc:creator>Microsoft Office User</dc:creator>
  <cp:lastModifiedBy>Microsoft Office User</cp:lastModifiedBy>
  <cp:revision>173</cp:revision>
  <dcterms:created xsi:type="dcterms:W3CDTF">2023-09-06T17:33:10Z</dcterms:created>
  <dcterms:modified xsi:type="dcterms:W3CDTF">2024-10-14T00:32:28Z</dcterms:modified>
</cp:coreProperties>
</file>